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tags/tag12.xml" ContentType="application/vnd.openxmlformats-officedocument.presentationml.tags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notesSlides/notesSlide20.xml" ContentType="application/vnd.openxmlformats-officedocument.presentationml.notesSlide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313" r:id="rId3"/>
    <p:sldId id="266" r:id="rId4"/>
    <p:sldId id="314" r:id="rId5"/>
    <p:sldId id="306" r:id="rId6"/>
    <p:sldId id="268" r:id="rId7"/>
    <p:sldId id="300" r:id="rId8"/>
    <p:sldId id="303" r:id="rId9"/>
    <p:sldId id="315" r:id="rId10"/>
    <p:sldId id="269" r:id="rId11"/>
    <p:sldId id="304" r:id="rId12"/>
    <p:sldId id="310" r:id="rId13"/>
    <p:sldId id="307" r:id="rId14"/>
    <p:sldId id="308" r:id="rId15"/>
    <p:sldId id="311" r:id="rId16"/>
    <p:sldId id="312" r:id="rId17"/>
    <p:sldId id="316" r:id="rId18"/>
    <p:sldId id="318" r:id="rId19"/>
    <p:sldId id="294" r:id="rId20"/>
    <p:sldId id="317" r:id="rId21"/>
    <p:sldId id="320" r:id="rId22"/>
    <p:sldId id="305" r:id="rId23"/>
    <p:sldId id="319" r:id="rId24"/>
    <p:sldId id="321" r:id="rId25"/>
    <p:sldId id="288" r:id="rId26"/>
    <p:sldId id="295" r:id="rId27"/>
    <p:sldId id="322" r:id="rId28"/>
  </p:sldIdLst>
  <p:sldSz cx="13004800" cy="73152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veat" pitchFamily="2" charset="0"/>
      <p:regular r:id="rId34"/>
      <p:bold r:id="rId35"/>
      <p:italic r:id="rId36"/>
      <p:boldItalic r:id="rId37"/>
    </p:embeddedFont>
    <p:embeddedFont>
      <p:font typeface="Merriweather Sans" pitchFamily="2" charset="77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95" userDrawn="1">
          <p15:clr>
            <a:srgbClr val="A4A3A4"/>
          </p15:clr>
        </p15:guide>
        <p15:guide id="3" orient="horz" pos="2304" userDrawn="1">
          <p15:clr>
            <a:srgbClr val="A4A3A4"/>
          </p15:clr>
        </p15:guide>
        <p15:guide id="4" pos="4096" userDrawn="1">
          <p15:clr>
            <a:srgbClr val="A4A3A4"/>
          </p15:clr>
        </p15:guide>
        <p15:guide id="5" orient="horz" pos="1290" userDrawn="1">
          <p15:clr>
            <a:srgbClr val="9AA0A6"/>
          </p15:clr>
        </p15:guide>
        <p15:guide id="6" orient="horz" pos="2670" userDrawn="1">
          <p15:clr>
            <a:srgbClr val="9AA0A6"/>
          </p15:clr>
        </p15:guide>
        <p15:guide id="7" orient="horz" pos="3909" userDrawn="1">
          <p15:clr>
            <a:srgbClr val="9AA0A6"/>
          </p15:clr>
        </p15:guide>
        <p15:guide id="8" orient="horz" pos="2270" userDrawn="1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gjdFyRHGuET774Kcm+z8yr/uQ2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18"/>
    <p:restoredTop sz="67241"/>
  </p:normalViewPr>
  <p:slideViewPr>
    <p:cSldViewPr snapToGrid="0">
      <p:cViewPr>
        <p:scale>
          <a:sx n="71" d="100"/>
          <a:sy n="71" d="100"/>
        </p:scale>
        <p:origin x="-96" y="392"/>
      </p:cViewPr>
      <p:guideLst>
        <p:guide orient="horz" pos="1620"/>
        <p:guide pos="2895"/>
        <p:guide orient="horz" pos="2304"/>
        <p:guide pos="4096"/>
        <p:guide orient="horz" pos="1290"/>
        <p:guide orient="horz" pos="2670"/>
        <p:guide orient="horz" pos="3909"/>
        <p:guide orient="horz" pos="22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A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Safety of autonomous agents in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real-world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One aspect often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overlooked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Unexpected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safety violations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dirty="0"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buFontTx/>
              <a:buChar char="-"/>
            </a:pPr>
            <a:r>
              <a:rPr lang="en-GB" dirty="0"/>
              <a:t>I </a:t>
            </a:r>
            <a:r>
              <a:rPr lang="en-GB" b="1" dirty="0"/>
              <a:t>promised</a:t>
            </a:r>
            <a:r>
              <a:rPr lang="en-GB" dirty="0"/>
              <a:t> you some videos…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Only collisions with </a:t>
            </a:r>
            <a:r>
              <a:rPr lang="en-GB" b="1" dirty="0"/>
              <a:t>pedestrians</a:t>
            </a:r>
            <a:r>
              <a:rPr lang="en-GB" dirty="0"/>
              <a:t>.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Model </a:t>
            </a:r>
            <a:r>
              <a:rPr lang="en-GB" b="1" dirty="0"/>
              <a:t>velocity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Model </a:t>
            </a:r>
            <a:r>
              <a:rPr lang="en-GB" b="1" dirty="0"/>
              <a:t>2 distances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b="1" dirty="0"/>
              <a:t>Carla’s</a:t>
            </a:r>
            <a:r>
              <a:rPr lang="en-GB" dirty="0"/>
              <a:t> basic controller</a:t>
            </a:r>
            <a:br>
              <a:rPr lang="en-GB" dirty="0"/>
            </a:br>
            <a:endParaRPr dirty="0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car is driving in the road, the shield icon indicates when the shield is active.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Shield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brakes at distance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closest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Worst-case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 of the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Tradeoff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resilience and performance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0563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car is driving in the road, the shield icon indicates when the shield is active.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Shield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brakes at distance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closest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Worst-case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 of the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Tradeoff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resilience and performance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4672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buFontTx/>
              <a:buChar char="-"/>
            </a:pPr>
            <a:r>
              <a:rPr lang="en-GB" dirty="0"/>
              <a:t>I </a:t>
            </a:r>
            <a:r>
              <a:rPr lang="en-GB" b="1" dirty="0"/>
              <a:t>promised</a:t>
            </a:r>
            <a:r>
              <a:rPr lang="en-GB" dirty="0"/>
              <a:t> you some videos…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Only collisions with </a:t>
            </a:r>
            <a:r>
              <a:rPr lang="en-GB" b="1" dirty="0"/>
              <a:t>pedestrians</a:t>
            </a:r>
            <a:r>
              <a:rPr lang="en-GB" dirty="0"/>
              <a:t>.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Model </a:t>
            </a:r>
            <a:r>
              <a:rPr lang="en-GB" b="1" dirty="0"/>
              <a:t>velocity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Model </a:t>
            </a:r>
            <a:r>
              <a:rPr lang="en-GB" b="1" dirty="0"/>
              <a:t>2 distances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b="1" dirty="0"/>
              <a:t>Carla’s</a:t>
            </a:r>
            <a:r>
              <a:rPr lang="en-GB" dirty="0"/>
              <a:t> basic controller</a:t>
            </a:r>
            <a:br>
              <a:rPr lang="en-GB" dirty="0"/>
            </a:br>
            <a:endParaRPr dirty="0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724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car is driving in the road, the shield icon indicates when the shield is active.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Shield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brakes at distance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closest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Worst-case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 of the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Tradeoff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resilience and performance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274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car is driving in the road, the shield icon indicates when the shield is active.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Shield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brakes at distance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closest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Worst-case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 of the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Tradeoff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resilience and performance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3598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car is driving in the road, the shield icon indicates when the shield is active.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Shield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brakes at distance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closest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Worst-case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 of the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Tradeoff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resilience and performance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73177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car is driving in the road, the shield icon indicates when the shield is active.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Shield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brakes at distance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closest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Worst-case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 of the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Tradeoff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resilience and performance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noProof="1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46329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Agent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an environment.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Shileds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runtime enforcers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if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delay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paper…</a:t>
            </a:r>
            <a:endParaRPr lang="en-GB" b="1" dirty="0">
              <a:effectLst/>
            </a:endParaRPr>
          </a:p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89825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1b2876d289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1" name="Google Shape;1171;g1b2876d289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car is driving in the road, the shield icon indicates when the shield is active.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Shield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brakes at distance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closest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Worst-case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 of the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Tradeoff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resilience and performance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noProof="1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26390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noProof="1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305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car is driving in the road, the shield icon indicates when the shield is active.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Shield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brakes at distance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closest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Worst-case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 of the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Tradeoff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resilience and performance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noProof="1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0293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b2876d289f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4" name="Google Shape;1224;g1b2876d289f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7416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b2876d289f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4" name="Google Shape;1224;g1b2876d289f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8134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b2876d289f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4" name="Google Shape;1224;g1b2876d289f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96717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bc901b81b2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this I finish my presentation of this paper, that is a step forward in bringing shielding closer to real applications.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dirty="0"/>
          </a:p>
        </p:txBody>
      </p:sp>
      <p:sp>
        <p:nvSpPr>
          <p:cNvPr id="988" name="Google Shape;988;g1bc901b81b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1b2876d289f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08" name="Google Shape;1208;g1b2876d289f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d681ff94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1" name="Google Shape;471;g1bd681ff94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Agent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an environment.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Shileds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runtime enforcers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if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delay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paper…</a:t>
            </a:r>
            <a:endParaRPr lang="en-GB" b="1" dirty="0">
              <a:effectLst/>
            </a:endParaRPr>
          </a:p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car is driving in the road, the shield icon indicates when the shield is active.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Shield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brakes at distance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closest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Worst-case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 of the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Tradeoff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resilience and performance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noProof="1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27709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Agent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an environment.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Shileds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runtime enforcers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if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delay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paper…</a:t>
            </a:r>
            <a:endParaRPr lang="en-GB" b="1" dirty="0">
              <a:effectLst/>
            </a:endParaRPr>
          </a:p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5254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d681ff94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Let me give you some </a:t>
            </a:r>
            <a:r>
              <a:rPr lang="en-GB" b="1" dirty="0"/>
              <a:t>insight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b="1" dirty="0"/>
              <a:t>Game graph</a:t>
            </a:r>
            <a:r>
              <a:rPr lang="en-GB" dirty="0"/>
              <a:t>, 2 players, by turns, infinite plays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Blue states belong to the </a:t>
            </a:r>
            <a:r>
              <a:rPr lang="en-GB" b="1" dirty="0"/>
              <a:t>agent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Red states belong to the </a:t>
            </a:r>
            <a:r>
              <a:rPr lang="en-GB" b="1" dirty="0"/>
              <a:t>environment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b="1" dirty="0"/>
              <a:t>Bad</a:t>
            </a:r>
            <a:r>
              <a:rPr lang="en-GB" dirty="0"/>
              <a:t> states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The agent </a:t>
            </a:r>
            <a:r>
              <a:rPr lang="en-GB" b="1" dirty="0"/>
              <a:t>wins</a:t>
            </a:r>
            <a:r>
              <a:rPr lang="en-GB" dirty="0"/>
              <a:t>…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Shields are built from </a:t>
            </a:r>
            <a:r>
              <a:rPr lang="en-GB" b="1" dirty="0"/>
              <a:t>wining strategy</a:t>
            </a:r>
            <a:r>
              <a:rPr lang="en-GB" dirty="0"/>
              <a:t>…</a:t>
            </a:r>
          </a:p>
        </p:txBody>
      </p:sp>
      <p:sp>
        <p:nvSpPr>
          <p:cNvPr id="471" name="Google Shape;471;g1bd681ff94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bc901b81b2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g1bc901b81b2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7096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d681ff94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Solve the game in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delayed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normal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mode…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delayed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mode, the agent observes the past, needs to act in the present, planning for the future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took their algorithm and made if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faster</a:t>
            </a:r>
            <a:endParaRPr lang="en-GB" b="1" dirty="0">
              <a:effectLst/>
            </a:endParaRPr>
          </a:p>
          <a:p>
            <a:br>
              <a:rPr lang="en-GB" dirty="0"/>
            </a:br>
            <a:endParaRPr dirty="0"/>
          </a:p>
        </p:txBody>
      </p:sp>
      <p:sp>
        <p:nvSpPr>
          <p:cNvPr id="471" name="Google Shape;471;g1bd681ff94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1834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car is driving in the road, the shield icon indicates when the shield is active.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Shield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brakes at distance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closest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Worst-case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 of the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Tradeoff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resilience and performance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noProof="1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0325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13004800" cy="6706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5"/>
          <p:cNvSpPr txBox="1">
            <a:spLocks noGrp="1"/>
          </p:cNvSpPr>
          <p:nvPr>
            <p:ph type="ctrTitle"/>
          </p:nvPr>
        </p:nvSpPr>
        <p:spPr>
          <a:xfrm>
            <a:off x="885127" y="1392640"/>
            <a:ext cx="8704000" cy="242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146"/>
              </a:buClr>
              <a:buSzPts val="5100"/>
              <a:buFont typeface="Arial"/>
              <a:buNone/>
              <a:defRPr sz="5127">
                <a:solidFill>
                  <a:srgbClr val="F701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885130" y="4802561"/>
            <a:ext cx="8704000" cy="36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885127" y="3865600"/>
            <a:ext cx="8704000" cy="8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24" name="Google Shape;24;p15"/>
          <p:cNvSpPr txBox="1"/>
          <p:nvPr/>
        </p:nvSpPr>
        <p:spPr>
          <a:xfrm>
            <a:off x="10624001" y="1218837"/>
            <a:ext cx="2048192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WISSEN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TECHNIK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LEIDENSCHAFT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body" idx="1"/>
          </p:nvPr>
        </p:nvSpPr>
        <p:spPr>
          <a:xfrm>
            <a:off x="885126" y="2251220"/>
            <a:ext cx="11939051" cy="43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ohne Inhalt">
  <p:cSld name="Titel ohne Inhal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hne inhalt">
  <p:cSld name="Ohne inhal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13004800" cy="670613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9"/>
          <p:cNvSpPr txBox="1">
            <a:spLocks noGrp="1"/>
          </p:cNvSpPr>
          <p:nvPr>
            <p:ph type="ctrTitle"/>
          </p:nvPr>
        </p:nvSpPr>
        <p:spPr>
          <a:xfrm>
            <a:off x="885128" y="1392640"/>
            <a:ext cx="8704000" cy="242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146"/>
              </a:buClr>
              <a:buSzPts val="5100"/>
              <a:buFont typeface="Arial"/>
              <a:buNone/>
              <a:defRPr sz="5127">
                <a:solidFill>
                  <a:srgbClr val="F701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85130" y="4802561"/>
            <a:ext cx="8704000" cy="36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885128" y="3865600"/>
            <a:ext cx="8704000" cy="8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49" name="Google Shape;49;p19"/>
          <p:cNvSpPr txBox="1"/>
          <p:nvPr/>
        </p:nvSpPr>
        <p:spPr>
          <a:xfrm>
            <a:off x="10624001" y="1218837"/>
            <a:ext cx="2048192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PASSION</a:t>
            </a:r>
            <a:b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1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llkommen/welcome">
  <p:cSld name="Willkommen/welcom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/>
          <p:nvPr/>
        </p:nvSpPr>
        <p:spPr>
          <a:xfrm>
            <a:off x="1" y="6533924"/>
            <a:ext cx="683092" cy="7812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3004800" cy="3485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>
            <a:spLocks noGrp="1"/>
          </p:cNvSpPr>
          <p:nvPr>
            <p:ph type="pic" idx="2"/>
          </p:nvPr>
        </p:nvSpPr>
        <p:spPr>
          <a:xfrm>
            <a:off x="1" y="0"/>
            <a:ext cx="13004799" cy="3481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0"/>
          <p:cNvSpPr>
            <a:spLocks noGrp="1"/>
          </p:cNvSpPr>
          <p:nvPr>
            <p:ph type="pic" idx="3"/>
          </p:nvPr>
        </p:nvSpPr>
        <p:spPr>
          <a:xfrm>
            <a:off x="11264055" y="307060"/>
            <a:ext cx="1368214" cy="503485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1" y="3430400"/>
            <a:ext cx="13004800" cy="7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76525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22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1"/>
          </p:nvPr>
        </p:nvSpPr>
        <p:spPr>
          <a:xfrm>
            <a:off x="885050" y="4285442"/>
            <a:ext cx="11747218" cy="174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9155" lvl="1" indent="-344683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4"/>
          </p:nvPr>
        </p:nvSpPr>
        <p:spPr>
          <a:xfrm>
            <a:off x="7678704" y="2981154"/>
            <a:ext cx="4953566" cy="32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r">
              <a:lnSpc>
                <a:spcPct val="100000"/>
              </a:lnSpc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6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5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6"/>
          </p:nvPr>
        </p:nvSpPr>
        <p:spPr>
          <a:xfrm>
            <a:off x="885048" y="6035162"/>
            <a:ext cx="2581261" cy="49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7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/>
          <p:nvPr/>
        </p:nvSpPr>
        <p:spPr>
          <a:xfrm>
            <a:off x="1" y="6707200"/>
            <a:ext cx="765516" cy="61411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>
  <p:cSld name="Abschnittsüberschrif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>
            <a:spLocks noGrp="1"/>
          </p:cNvSpPr>
          <p:nvPr>
            <p:ph type="title"/>
          </p:nvPr>
        </p:nvSpPr>
        <p:spPr>
          <a:xfrm>
            <a:off x="1027290" y="2080860"/>
            <a:ext cx="11054080" cy="145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Arial"/>
              <a:buNone/>
              <a:defRPr sz="573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027290" y="3842183"/>
            <a:ext cx="11054080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ctr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15">
                <a:solidFill>
                  <a:schemeClr val="dk1"/>
                </a:solidFill>
              </a:defRPr>
            </a:lvl1pPr>
            <a:lvl2pPr marL="919155" lvl="1" indent="-229789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SzPts val="2600"/>
              <a:buNone/>
              <a:defRPr sz="2614">
                <a:solidFill>
                  <a:srgbClr val="888888"/>
                </a:solidFill>
              </a:defRPr>
            </a:lvl2pPr>
            <a:lvl3pPr marL="1378732" lvl="2" indent="-229789" algn="l">
              <a:lnSpc>
                <a:spcPct val="100000"/>
              </a:lnSpc>
              <a:spcBef>
                <a:spcPts val="462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 sz="2312">
                <a:solidFill>
                  <a:srgbClr val="888888"/>
                </a:solidFill>
              </a:defRPr>
            </a:lvl3pPr>
            <a:lvl4pPr marL="1838310" lvl="3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SzPts val="2000"/>
              <a:buNone/>
              <a:defRPr sz="2010">
                <a:solidFill>
                  <a:srgbClr val="888888"/>
                </a:solidFill>
              </a:defRPr>
            </a:lvl4pPr>
            <a:lvl5pPr marL="2297887" lvl="4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5pPr>
            <a:lvl6pPr marL="2757465" lvl="5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6pPr>
            <a:lvl7pPr marL="3217042" lvl="6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7pPr>
            <a:lvl8pPr marL="3676620" lvl="7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8pPr>
            <a:lvl9pPr marL="4136197" lvl="8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68" name="Google Shape;68;p21"/>
          <p:cNvSpPr txBox="1">
            <a:spLocks noGrp="1"/>
          </p:cNvSpPr>
          <p:nvPr>
            <p:ph type="body" idx="2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zwei Inhalte">
  <p:cSld name="Titel und zwei Inhalt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885125" y="2252802"/>
            <a:ext cx="5785597" cy="443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15"/>
            </a:lvl1pPr>
            <a:lvl2pPr marL="919155" lvl="1" indent="-408513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SzPts val="2800"/>
              <a:buChar char="▪"/>
              <a:defRPr sz="2815"/>
            </a:lvl2pPr>
            <a:lvl3pPr marL="1378732" lvl="2" indent="-395747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00"/>
              <a:buChar char="▪"/>
              <a:defRPr sz="2614"/>
            </a:lvl3pPr>
            <a:lvl4pPr marL="1838310" lvl="3" indent="-376598" algn="l">
              <a:lnSpc>
                <a:spcPct val="100000"/>
              </a:lnSpc>
              <a:spcBef>
                <a:spcPts val="462"/>
              </a:spcBef>
              <a:spcAft>
                <a:spcPts val="0"/>
              </a:spcAft>
              <a:buSzPts val="2300"/>
              <a:buChar char="▪"/>
              <a:defRPr sz="2312"/>
            </a:lvl4pPr>
            <a:lvl5pPr marL="2297887" lvl="4" indent="-229789" algn="l">
              <a:lnSpc>
                <a:spcPct val="100000"/>
              </a:lnSpc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12"/>
            </a:lvl5pPr>
            <a:lvl6pPr marL="2757465" lvl="5" indent="-395747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14"/>
            </a:lvl6pPr>
            <a:lvl7pPr marL="3217042" lvl="6" indent="-395747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14"/>
            </a:lvl7pPr>
            <a:lvl8pPr marL="3676620" lvl="7" indent="-395747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14"/>
            </a:lvl8pPr>
            <a:lvl9pPr marL="4136197" lvl="8" indent="-395747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14"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body" idx="2"/>
          </p:nvPr>
        </p:nvSpPr>
        <p:spPr>
          <a:xfrm>
            <a:off x="7038580" y="2252802"/>
            <a:ext cx="5785597" cy="4439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15"/>
            </a:lvl1pPr>
            <a:lvl2pPr marL="919155" lvl="1" indent="-408513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SzPts val="2800"/>
              <a:buChar char="▪"/>
              <a:defRPr sz="2815"/>
            </a:lvl2pPr>
            <a:lvl3pPr marL="1378732" lvl="2" indent="-395747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00"/>
              <a:buChar char="▪"/>
              <a:defRPr sz="2614"/>
            </a:lvl3pPr>
            <a:lvl4pPr marL="1838310" lvl="3" indent="-376598" algn="l">
              <a:lnSpc>
                <a:spcPct val="100000"/>
              </a:lnSpc>
              <a:spcBef>
                <a:spcPts val="462"/>
              </a:spcBef>
              <a:spcAft>
                <a:spcPts val="0"/>
              </a:spcAft>
              <a:buSzPts val="2300"/>
              <a:buChar char="▪"/>
              <a:defRPr sz="2312"/>
            </a:lvl4pPr>
            <a:lvl5pPr marL="2297887" lvl="4" indent="-229789" algn="l">
              <a:lnSpc>
                <a:spcPct val="100000"/>
              </a:lnSpc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12"/>
            </a:lvl5pPr>
            <a:lvl6pPr marL="2757465" lvl="5" indent="-395747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14"/>
            </a:lvl6pPr>
            <a:lvl7pPr marL="3217042" lvl="6" indent="-395747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14"/>
            </a:lvl7pPr>
            <a:lvl8pPr marL="3676620" lvl="7" indent="-395747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14"/>
            </a:lvl8pPr>
            <a:lvl9pPr marL="4136197" lvl="8" indent="-395747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Clr>
                <a:schemeClr val="dk1"/>
              </a:buClr>
              <a:buSzPts val="2600"/>
              <a:buChar char="•"/>
              <a:defRPr sz="2614"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75" name="Google Shape;75;p22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3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1" y="715716"/>
            <a:ext cx="614117" cy="614116"/>
          </a:xfrm>
          <a:prstGeom prst="rect">
            <a:avLst/>
          </a:prstGeom>
          <a:solidFill>
            <a:srgbClr val="F70146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/>
          <p:nvPr/>
        </p:nvSpPr>
        <p:spPr>
          <a:xfrm>
            <a:off x="1" y="6990672"/>
            <a:ext cx="13004800" cy="3306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4"/>
          <p:cNvSpPr txBox="1">
            <a:spLocks noGrp="1"/>
          </p:cNvSpPr>
          <p:nvPr>
            <p:ph type="body" idx="1"/>
          </p:nvPr>
        </p:nvSpPr>
        <p:spPr>
          <a:xfrm>
            <a:off x="885126" y="2251220"/>
            <a:ext cx="11939051" cy="43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70146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A5A5A5"/>
              </a:buClr>
              <a:buSzPts val="23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cxnSp>
        <p:nvCxnSpPr>
          <p:cNvPr id="17" name="Google Shape;17;p14"/>
          <p:cNvCxnSpPr/>
          <p:nvPr/>
        </p:nvCxnSpPr>
        <p:spPr>
          <a:xfrm>
            <a:off x="885126" y="715716"/>
            <a:ext cx="119300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315;g1bc33dc2a88_0_0">
            <a:extLst>
              <a:ext uri="{FF2B5EF4-FFF2-40B4-BE49-F238E27FC236}">
                <a16:creationId xmlns:a16="http://schemas.microsoft.com/office/drawing/2014/main" id="{6A7B0C09-4041-9275-ADD7-BBA17C7B2989}"/>
              </a:ext>
            </a:extLst>
          </p:cNvPr>
          <p:cNvPicPr preferRelativeResize="0"/>
          <p:nvPr userDrawn="1"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915335" y="27172"/>
            <a:ext cx="899811" cy="9300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9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>
            <a:spLocks noGrp="1"/>
          </p:cNvSpPr>
          <p:nvPr>
            <p:ph type="ctrTitle"/>
          </p:nvPr>
        </p:nvSpPr>
        <p:spPr>
          <a:xfrm>
            <a:off x="599314" y="1412501"/>
            <a:ext cx="11912279" cy="243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de-AT" sz="6600" b="1" dirty="0" err="1">
                <a:solidFill>
                  <a:schemeClr val="bg2"/>
                </a:solidFill>
              </a:rPr>
              <a:t>Safety</a:t>
            </a:r>
            <a:r>
              <a:rPr lang="de-AT" sz="6600" b="1" dirty="0">
                <a:solidFill>
                  <a:schemeClr val="bg2"/>
                </a:solidFill>
              </a:rPr>
              <a:t> </a:t>
            </a:r>
            <a:r>
              <a:rPr lang="de-AT" sz="6600" b="1" dirty="0" err="1">
                <a:solidFill>
                  <a:schemeClr val="bg2"/>
                </a:solidFill>
              </a:rPr>
              <a:t>Shielding</a:t>
            </a:r>
            <a:r>
              <a:rPr lang="de-AT" sz="6600" b="1" dirty="0">
                <a:solidFill>
                  <a:schemeClr val="bg2"/>
                </a:solidFill>
              </a:rPr>
              <a:t> </a:t>
            </a:r>
            <a:br>
              <a:rPr lang="de-AT" sz="6600" b="1" dirty="0">
                <a:solidFill>
                  <a:schemeClr val="bg2"/>
                </a:solidFill>
              </a:rPr>
            </a:br>
            <a:r>
              <a:rPr lang="de-AT" sz="6600" b="1" dirty="0" err="1">
                <a:solidFill>
                  <a:schemeClr val="bg2"/>
                </a:solidFill>
              </a:rPr>
              <a:t>under</a:t>
            </a:r>
            <a:r>
              <a:rPr lang="de-AT" sz="6600" b="1" dirty="0">
                <a:solidFill>
                  <a:schemeClr val="bg2"/>
                </a:solidFill>
              </a:rPr>
              <a:t> </a:t>
            </a:r>
            <a:r>
              <a:rPr lang="de-AT" sz="6600" b="1" dirty="0" err="1">
                <a:solidFill>
                  <a:schemeClr val="bg2"/>
                </a:solidFill>
              </a:rPr>
              <a:t>Delayed</a:t>
            </a:r>
            <a:r>
              <a:rPr lang="de-AT" sz="6600" b="1" dirty="0">
                <a:solidFill>
                  <a:schemeClr val="bg2"/>
                </a:solidFill>
              </a:rPr>
              <a:t> Observation</a:t>
            </a:r>
            <a:endParaRPr sz="6600" b="1" dirty="0">
              <a:solidFill>
                <a:schemeClr val="bg2"/>
              </a:solidFill>
            </a:endParaRPr>
          </a:p>
        </p:txBody>
      </p:sp>
      <p:pic>
        <p:nvPicPr>
          <p:cNvPr id="3" name="Picture 2" descr="A pink cross on a black background&#10;&#10;Description automatically generated">
            <a:extLst>
              <a:ext uri="{FF2B5EF4-FFF2-40B4-BE49-F238E27FC236}">
                <a16:creationId xmlns:a16="http://schemas.microsoft.com/office/drawing/2014/main" id="{2ED1FB78-150B-8A82-C780-0227DAF2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1" y="34267"/>
            <a:ext cx="3292802" cy="1646401"/>
          </a:xfrm>
          <a:prstGeom prst="rect">
            <a:avLst/>
          </a:prstGeom>
        </p:spPr>
      </p:pic>
      <p:pic>
        <p:nvPicPr>
          <p:cNvPr id="5" name="Picture 4" descr="A logo with orange and black text&#10;&#10;Description automatically generated">
            <a:extLst>
              <a:ext uri="{FF2B5EF4-FFF2-40B4-BE49-F238E27FC236}">
                <a16:creationId xmlns:a16="http://schemas.microsoft.com/office/drawing/2014/main" id="{7AB6F029-CDDC-5891-EC3C-F44996689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843" y="34267"/>
            <a:ext cx="2852939" cy="1949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3A1182-15DD-1337-575C-F53DD4F308C1}"/>
              </a:ext>
            </a:extLst>
          </p:cNvPr>
          <p:cNvSpPr txBox="1"/>
          <p:nvPr/>
        </p:nvSpPr>
        <p:spPr>
          <a:xfrm>
            <a:off x="898392" y="4855812"/>
            <a:ext cx="10125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/>
              <a:t>Filip Cano Córdoba</a:t>
            </a:r>
            <a:r>
              <a:rPr lang="en-AT" sz="2800" dirty="0"/>
              <a:t>, Alexander Palmisano, </a:t>
            </a:r>
          </a:p>
          <a:p>
            <a:r>
              <a:rPr lang="en-AT" sz="2800" dirty="0"/>
              <a:t>Martin Fränzle, Roderick Bloem, Bettina Könighofer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7D9DF-08D3-BFA3-B2A1-3AC7197E44F2}"/>
              </a:ext>
            </a:extLst>
          </p:cNvPr>
          <p:cNvSpPr txBox="1"/>
          <p:nvPr/>
        </p:nvSpPr>
        <p:spPr>
          <a:xfrm>
            <a:off x="898392" y="6083861"/>
            <a:ext cx="325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dirty="0"/>
              <a:t>06 October 2023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FE8FAA-860C-F409-E001-FC760C2275E3}"/>
              </a:ext>
            </a:extLst>
          </p:cNvPr>
          <p:cNvGrpSpPr/>
          <p:nvPr/>
        </p:nvGrpSpPr>
        <p:grpSpPr>
          <a:xfrm>
            <a:off x="0" y="6881025"/>
            <a:ext cx="12914812" cy="307778"/>
            <a:chOff x="0" y="6881025"/>
            <a:chExt cx="12914812" cy="3077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8FFE11-1298-3D34-674A-6F8E4B824ECD}"/>
                </a:ext>
              </a:extLst>
            </p:cNvPr>
            <p:cNvSpPr txBox="1"/>
            <p:nvPr/>
          </p:nvSpPr>
          <p:spPr>
            <a:xfrm>
              <a:off x="0" y="6881026"/>
              <a:ext cx="12679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This work has received funding from the European Union’s Horizon 2020 research and innovation programme under grant agreement Nº 956123 - FOCETA.</a:t>
              </a:r>
              <a:endParaRPr lang="en-AT" dirty="0"/>
            </a:p>
          </p:txBody>
        </p:sp>
        <p:pic>
          <p:nvPicPr>
            <p:cNvPr id="6" name="Picture 5" descr="A blue flag with yellow stars in the center&#10;&#10;Description automatically generated">
              <a:extLst>
                <a:ext uri="{FF2B5EF4-FFF2-40B4-BE49-F238E27FC236}">
                  <a16:creationId xmlns:a16="http://schemas.microsoft.com/office/drawing/2014/main" id="{141A2238-6866-B5D2-BD4A-63607CB1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11593" y="6881025"/>
              <a:ext cx="403219" cy="269871"/>
            </a:xfrm>
            <a:prstGeom prst="rect">
              <a:avLst/>
            </a:prstGeom>
          </p:spPr>
        </p:pic>
      </p:grpSp>
      <p:pic>
        <p:nvPicPr>
          <p:cNvPr id="8" name="Picture 7" descr="A blue and purple text on a black background&#10;&#10;Description automatically generated">
            <a:extLst>
              <a:ext uri="{FF2B5EF4-FFF2-40B4-BE49-F238E27FC236}">
                <a16:creationId xmlns:a16="http://schemas.microsoft.com/office/drawing/2014/main" id="{A16761CE-0582-69FB-FD49-B95AFAA13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377" y="5548815"/>
            <a:ext cx="2421825" cy="1332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5"/>
    </mc:Choice>
    <mc:Fallback xmlns="">
      <p:transition spd="slow" advTm="249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Shielding</a:t>
            </a:r>
            <a:r>
              <a:rPr lang="de-AT" b="1" dirty="0"/>
              <a:t> </a:t>
            </a:r>
            <a:r>
              <a:rPr lang="de-AT" b="1" dirty="0" err="1"/>
              <a:t>Against</a:t>
            </a:r>
            <a:r>
              <a:rPr lang="de-AT" b="1" dirty="0"/>
              <a:t> </a:t>
            </a:r>
            <a:r>
              <a:rPr lang="de-AT" b="1" dirty="0" err="1"/>
              <a:t>Collisions</a:t>
            </a:r>
            <a:r>
              <a:rPr lang="de-AT" b="1" dirty="0"/>
              <a:t> </a:t>
            </a:r>
            <a:r>
              <a:rPr lang="de-AT" b="1" dirty="0" err="1"/>
              <a:t>with</a:t>
            </a:r>
            <a:r>
              <a:rPr lang="de-AT" b="1" dirty="0"/>
              <a:t> </a:t>
            </a:r>
            <a:r>
              <a:rPr lang="de-AT" b="1" dirty="0" err="1"/>
              <a:t>Pedestrians</a:t>
            </a:r>
            <a:r>
              <a:rPr lang="de-AT" b="1" dirty="0"/>
              <a:t> in Carla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10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F5098-90E6-4C24-6048-58B620264DA9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 err="1"/>
              <a:t>Dosovitskiy</a:t>
            </a:r>
            <a:r>
              <a:rPr lang="en-AT" sz="1800" dirty="0"/>
              <a:t> et al., </a:t>
            </a:r>
            <a:r>
              <a:rPr lang="en-AT" sz="1800" i="1" dirty="0"/>
              <a:t>Carla, an Open Urban Driving Simulator,</a:t>
            </a:r>
            <a:r>
              <a:rPr lang="en-AT" sz="1800" dirty="0"/>
              <a:t> CoRL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7E8D9-0C41-6867-67E9-FE9FF6B38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214" y="1638300"/>
            <a:ext cx="6756400" cy="4038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45A90A-C374-FE98-DFFD-221817AA6D4C}"/>
              </a:ext>
            </a:extLst>
          </p:cNvPr>
          <p:cNvCxnSpPr/>
          <p:nvPr/>
        </p:nvCxnSpPr>
        <p:spPr>
          <a:xfrm flipV="1">
            <a:off x="7902222" y="2438400"/>
            <a:ext cx="2606293" cy="1456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6B117-FEDF-811E-ED9F-F0671C3E59CF}"/>
              </a:ext>
            </a:extLst>
          </p:cNvPr>
          <p:cNvCxnSpPr/>
          <p:nvPr/>
        </p:nvCxnSpPr>
        <p:spPr>
          <a:xfrm>
            <a:off x="9708444" y="2526305"/>
            <a:ext cx="800071" cy="450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ACFA17A-77FF-B83E-22EE-1EF5F0015882}"/>
              </a:ext>
            </a:extLst>
          </p:cNvPr>
          <p:cNvSpPr/>
          <p:nvPr/>
        </p:nvSpPr>
        <p:spPr>
          <a:xfrm>
            <a:off x="9978641" y="2652555"/>
            <a:ext cx="98676" cy="989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E6715A-DDEB-F209-079A-F3FD73F36B20}"/>
              </a:ext>
            </a:extLst>
          </p:cNvPr>
          <p:cNvCxnSpPr>
            <a:cxnSpLocks/>
          </p:cNvCxnSpPr>
          <p:nvPr/>
        </p:nvCxnSpPr>
        <p:spPr>
          <a:xfrm flipV="1">
            <a:off x="7852884" y="2714249"/>
            <a:ext cx="2175095" cy="1231097"/>
          </a:xfrm>
          <a:prstGeom prst="straightConnector1">
            <a:avLst/>
          </a:prstGeom>
          <a:ln>
            <a:headEnd type="stealth" w="sm" len="lg"/>
            <a:tailEnd type="stealth" w="sm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5C0AD1-9BFE-6BE2-B9B2-C229BBF00709}"/>
              </a:ext>
            </a:extLst>
          </p:cNvPr>
          <p:cNvCxnSpPr>
            <a:cxnSpLocks/>
          </p:cNvCxnSpPr>
          <p:nvPr/>
        </p:nvCxnSpPr>
        <p:spPr>
          <a:xfrm>
            <a:off x="9547443" y="2489079"/>
            <a:ext cx="281253" cy="302712"/>
          </a:xfrm>
          <a:prstGeom prst="straightConnector1">
            <a:avLst/>
          </a:prstGeom>
          <a:ln>
            <a:headEnd type="stealth" w="sm" len="lg"/>
            <a:tailEnd type="stealth" w="sm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499F2EAD-C9FF-4048-E567-C9BB2E724F55}"/>
              </a:ext>
            </a:extLst>
          </p:cNvPr>
          <p:cNvSpPr/>
          <p:nvPr/>
        </p:nvSpPr>
        <p:spPr>
          <a:xfrm>
            <a:off x="9566275" y="2679700"/>
            <a:ext cx="168275" cy="215900"/>
          </a:xfrm>
          <a:custGeom>
            <a:avLst/>
            <a:gdLst>
              <a:gd name="connsiteX0" fmla="*/ 149225 w 149225"/>
              <a:gd name="connsiteY0" fmla="*/ 0 h 209550"/>
              <a:gd name="connsiteX1" fmla="*/ 0 w 149225"/>
              <a:gd name="connsiteY1" fmla="*/ 92075 h 209550"/>
              <a:gd name="connsiteX2" fmla="*/ 104775 w 149225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225" h="209550">
                <a:moveTo>
                  <a:pt x="149225" y="0"/>
                </a:moveTo>
                <a:lnTo>
                  <a:pt x="0" y="92075"/>
                </a:lnTo>
                <a:lnTo>
                  <a:pt x="104775" y="20955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484982-8CC9-3EA9-F72D-F55691D06B7F}"/>
              </a:ext>
            </a:extLst>
          </p:cNvPr>
          <p:cNvSpPr/>
          <p:nvPr/>
        </p:nvSpPr>
        <p:spPr>
          <a:xfrm>
            <a:off x="9688831" y="278067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00F817-C5BE-B1E3-174F-E19D0A13E86E}"/>
              </a:ext>
            </a:extLst>
          </p:cNvPr>
          <p:cNvCxnSpPr/>
          <p:nvPr/>
        </p:nvCxnSpPr>
        <p:spPr>
          <a:xfrm flipV="1">
            <a:off x="7878066" y="2448087"/>
            <a:ext cx="2606293" cy="145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6D0D84-D5B7-1378-7681-6E666A7029C4}"/>
              </a:ext>
            </a:extLst>
          </p:cNvPr>
          <p:cNvCxnSpPr/>
          <p:nvPr/>
        </p:nvCxnSpPr>
        <p:spPr>
          <a:xfrm>
            <a:off x="9727276" y="2531858"/>
            <a:ext cx="800071" cy="450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A7DA9F9-7103-8BFD-1C3D-2C6A11A2D4FC}"/>
              </a:ext>
            </a:extLst>
          </p:cNvPr>
          <p:cNvSpPr txBox="1"/>
          <p:nvPr/>
        </p:nvSpPr>
        <p:spPr>
          <a:xfrm>
            <a:off x="8850383" y="2511033"/>
            <a:ext cx="953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200" dirty="0"/>
              <a:t>dist</a:t>
            </a:r>
            <a:r>
              <a:rPr lang="en-AT" sz="2200" baseline="-25000" dirty="0"/>
              <a:t>y</a:t>
            </a:r>
            <a:endParaRPr lang="en-AT" sz="2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A557B8-A593-3EE4-2C94-1E9BD54E101E}"/>
              </a:ext>
            </a:extLst>
          </p:cNvPr>
          <p:cNvSpPr txBox="1"/>
          <p:nvPr/>
        </p:nvSpPr>
        <p:spPr>
          <a:xfrm>
            <a:off x="8986230" y="3458754"/>
            <a:ext cx="953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200" dirty="0"/>
              <a:t>dist</a:t>
            </a:r>
            <a:r>
              <a:rPr lang="en-AT" sz="2200" baseline="-25000" dirty="0"/>
              <a:t>x</a:t>
            </a:r>
            <a:endParaRPr lang="en-AT" sz="2200" dirty="0"/>
          </a:p>
        </p:txBody>
      </p:sp>
      <p:sp>
        <p:nvSpPr>
          <p:cNvPr id="33" name="Google Shape;308;g1bc33dc2a88_0_0">
            <a:extLst>
              <a:ext uri="{FF2B5EF4-FFF2-40B4-BE49-F238E27FC236}">
                <a16:creationId xmlns:a16="http://schemas.microsoft.com/office/drawing/2014/main" id="{E079F8F1-EEB9-E7E3-938C-671C939BD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22" y="1633741"/>
            <a:ext cx="5088754" cy="260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526599" indent="0">
              <a:spcBef>
                <a:spcPts val="2010"/>
              </a:spcBef>
              <a:buSzPts val="2550"/>
            </a:pPr>
            <a:r>
              <a:rPr lang="de-AT" sz="2400" b="1" dirty="0"/>
              <a:t>Model </a:t>
            </a:r>
            <a:r>
              <a:rPr lang="de-AT" sz="2400" b="1" dirty="0" err="1"/>
              <a:t>of</a:t>
            </a:r>
            <a:r>
              <a:rPr lang="de-AT" sz="2400" b="1" dirty="0"/>
              <a:t> </a:t>
            </a:r>
            <a:r>
              <a:rPr lang="de-AT" sz="2400" b="1" dirty="0" err="1"/>
              <a:t>the</a:t>
            </a:r>
            <a:r>
              <a:rPr lang="de-AT" sz="2400" b="1" dirty="0"/>
              <a:t> </a:t>
            </a:r>
            <a:r>
              <a:rPr lang="de-AT" sz="2400" b="1" dirty="0" err="1"/>
              <a:t>environment</a:t>
            </a:r>
            <a:endParaRPr lang="de-AT" sz="2400" b="1" dirty="0"/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/>
              <a:t>Ego </a:t>
            </a:r>
            <a:r>
              <a:rPr lang="de-AT" sz="2400" dirty="0" err="1"/>
              <a:t>car</a:t>
            </a:r>
            <a:r>
              <a:rPr lang="de-AT" sz="2400" dirty="0"/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velocity</a:t>
            </a:r>
            <a:r>
              <a:rPr lang="de-AT" sz="2400" b="1" dirty="0">
                <a:solidFill>
                  <a:schemeClr val="accent2"/>
                </a:solidFill>
              </a:rPr>
              <a:t>.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>
                <a:solidFill>
                  <a:schemeClr val="tx1"/>
                </a:solidFill>
              </a:rPr>
              <a:t>Relative </a:t>
            </a:r>
            <a:r>
              <a:rPr lang="de-AT" sz="2400" b="1" dirty="0" err="1">
                <a:solidFill>
                  <a:schemeClr val="accent2"/>
                </a:solidFill>
              </a:rPr>
              <a:t>distances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from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car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to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pedestrian</a:t>
            </a:r>
            <a:r>
              <a:rPr lang="de-AT" sz="2400" dirty="0">
                <a:solidFill>
                  <a:schemeClr val="tx1"/>
                </a:solidFill>
              </a:rPr>
              <a:t>:  </a:t>
            </a:r>
            <a:r>
              <a:rPr lang="de-AT" sz="2400" dirty="0" err="1">
                <a:solidFill>
                  <a:schemeClr val="tx1"/>
                </a:solidFill>
              </a:rPr>
              <a:t>dist</a:t>
            </a:r>
            <a:r>
              <a:rPr lang="de-AT" sz="2400" baseline="-25000" dirty="0" err="1">
                <a:solidFill>
                  <a:schemeClr val="tx1"/>
                </a:solidFill>
              </a:rPr>
              <a:t>x</a:t>
            </a:r>
            <a:r>
              <a:rPr lang="de-AT" sz="2400" dirty="0">
                <a:solidFill>
                  <a:schemeClr val="tx1"/>
                </a:solidFill>
              </a:rPr>
              <a:t> , </a:t>
            </a:r>
            <a:r>
              <a:rPr lang="de-AT" sz="2400" dirty="0" err="1">
                <a:solidFill>
                  <a:schemeClr val="tx1"/>
                </a:solidFill>
              </a:rPr>
              <a:t>dist</a:t>
            </a:r>
            <a:r>
              <a:rPr lang="de-AT" sz="2400" baseline="-25000" dirty="0" err="1">
                <a:solidFill>
                  <a:schemeClr val="tx1"/>
                </a:solidFill>
              </a:rPr>
              <a:t>y</a:t>
            </a:r>
            <a:r>
              <a:rPr lang="de-AT" sz="2400" dirty="0">
                <a:solidFill>
                  <a:schemeClr val="tx1"/>
                </a:solidFill>
              </a:rPr>
              <a:t>.</a:t>
            </a:r>
            <a:endParaRPr lang="de-AT" sz="2400" baseline="-250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65D99-7F4C-F407-16A0-B854D6454DE2}"/>
              </a:ext>
            </a:extLst>
          </p:cNvPr>
          <p:cNvSpPr txBox="1"/>
          <p:nvPr/>
        </p:nvSpPr>
        <p:spPr>
          <a:xfrm>
            <a:off x="181365" y="4220091"/>
            <a:ext cx="5243180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6599" indent="0">
              <a:spcBef>
                <a:spcPts val="2010"/>
              </a:spcBef>
              <a:buSzPts val="2550"/>
            </a:pPr>
            <a:r>
              <a:rPr lang="de-AT" sz="2400" b="1" dirty="0">
                <a:solidFill>
                  <a:schemeClr val="tx1"/>
                </a:solidFill>
              </a:rPr>
              <a:t>Controller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 err="1">
                <a:solidFill>
                  <a:schemeClr val="tx1"/>
                </a:solidFill>
              </a:rPr>
              <a:t>We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modified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Carla</a:t>
            </a:r>
            <a:r>
              <a:rPr lang="de-AT" sz="2400" dirty="0" err="1">
                <a:solidFill>
                  <a:schemeClr val="tx1"/>
                </a:solidFill>
              </a:rPr>
              <a:t>‘s</a:t>
            </a:r>
            <a:r>
              <a:rPr lang="de-AT" sz="2400" dirty="0">
                <a:solidFill>
                  <a:schemeClr val="tx1"/>
                </a:solidFill>
              </a:rPr>
              <a:t> own </a:t>
            </a:r>
            <a:r>
              <a:rPr lang="de-AT" sz="2400" dirty="0" err="1">
                <a:solidFill>
                  <a:schemeClr val="tx1"/>
                </a:solidFill>
              </a:rPr>
              <a:t>traffic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manager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agent</a:t>
            </a:r>
            <a:r>
              <a:rPr lang="de-AT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Google Shape;312;g1bc33dc2a88_0_0">
            <a:extLst>
              <a:ext uri="{FF2B5EF4-FFF2-40B4-BE49-F238E27FC236}">
                <a16:creationId xmlns:a16="http://schemas.microsoft.com/office/drawing/2014/main" id="{E6300127-2F36-BEEC-D760-3FAB9F24E0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70"/>
    </mc:Choice>
    <mc:Fallback xmlns="">
      <p:transition spd="slow" advTm="40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27" grpId="0" animBg="1"/>
      <p:bldP spid="28" grpId="0" animBg="1"/>
      <p:bldP spid="31" grpId="0"/>
      <p:bldP spid="32" grpId="0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Shielding</a:t>
            </a:r>
            <a:r>
              <a:rPr lang="de-AT" b="1" dirty="0"/>
              <a:t> </a:t>
            </a:r>
            <a:r>
              <a:rPr lang="de-AT" b="1" dirty="0" err="1"/>
              <a:t>Against</a:t>
            </a:r>
            <a:r>
              <a:rPr lang="de-AT" b="1" dirty="0"/>
              <a:t> </a:t>
            </a:r>
            <a:r>
              <a:rPr lang="de-AT" b="1" dirty="0" err="1"/>
              <a:t>Collisions</a:t>
            </a:r>
            <a:r>
              <a:rPr lang="de-AT" b="1" dirty="0"/>
              <a:t> </a:t>
            </a:r>
            <a:r>
              <a:rPr lang="de-AT" b="1" dirty="0" err="1"/>
              <a:t>with</a:t>
            </a:r>
            <a:r>
              <a:rPr lang="de-AT" b="1" dirty="0"/>
              <a:t> </a:t>
            </a:r>
            <a:r>
              <a:rPr lang="de-AT" b="1" dirty="0" err="1"/>
              <a:t>Pedestrians</a:t>
            </a:r>
            <a:r>
              <a:rPr lang="de-AT" b="1" dirty="0"/>
              <a:t> in Carla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11</a:t>
            </a:fld>
            <a:endParaRPr/>
          </a:p>
        </p:txBody>
      </p:sp>
      <p:pic>
        <p:nvPicPr>
          <p:cNvPr id="3" name="Delayed_Shields_Pedestrians">
            <a:hlinkClick r:id="" action="ppaction://media"/>
            <a:extLst>
              <a:ext uri="{FF2B5EF4-FFF2-40B4-BE49-F238E27FC236}">
                <a16:creationId xmlns:a16="http://schemas.microsoft.com/office/drawing/2014/main" id="{5F50A912-7EC5-C53B-75C0-7B33BEE94AF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2213" y="1622266"/>
            <a:ext cx="8545689" cy="480695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3963-682C-55F0-B405-FF33C759645D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 err="1"/>
              <a:t>Dosovitskiy</a:t>
            </a:r>
            <a:r>
              <a:rPr lang="en-AT" sz="1800" dirty="0"/>
              <a:t> et al., </a:t>
            </a:r>
            <a:r>
              <a:rPr lang="en-AT" sz="1800" i="1" dirty="0"/>
              <a:t>Carla, an Open Urban Driving Simulator,</a:t>
            </a:r>
            <a:r>
              <a:rPr lang="en-AT" sz="1800" dirty="0"/>
              <a:t> CoRL 2017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53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06"/>
    </mc:Choice>
    <mc:Fallback xmlns="">
      <p:transition spd="slow" advTm="86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Shielding</a:t>
            </a:r>
            <a:r>
              <a:rPr lang="de-AT" b="1" dirty="0"/>
              <a:t> </a:t>
            </a:r>
            <a:r>
              <a:rPr lang="de-AT" b="1" dirty="0" err="1"/>
              <a:t>Against</a:t>
            </a:r>
            <a:r>
              <a:rPr lang="de-AT" b="1" dirty="0"/>
              <a:t> </a:t>
            </a:r>
            <a:r>
              <a:rPr lang="de-AT" b="1" dirty="0" err="1"/>
              <a:t>Collisions</a:t>
            </a:r>
            <a:r>
              <a:rPr lang="de-AT" b="1" dirty="0"/>
              <a:t> </a:t>
            </a:r>
            <a:r>
              <a:rPr lang="de-AT" b="1" dirty="0" err="1"/>
              <a:t>with</a:t>
            </a:r>
            <a:r>
              <a:rPr lang="de-AT" b="1" dirty="0"/>
              <a:t> </a:t>
            </a:r>
            <a:r>
              <a:rPr lang="de-AT" b="1" dirty="0" err="1"/>
              <a:t>Pedestrians</a:t>
            </a:r>
            <a:r>
              <a:rPr lang="de-AT" b="1" dirty="0"/>
              <a:t> in Carla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12</a:t>
            </a:fld>
            <a:endParaRPr/>
          </a:p>
        </p:txBody>
      </p:sp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D0DF88-759F-E2D3-9DBC-E1ECA66A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8876" y="3865952"/>
            <a:ext cx="7772400" cy="267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66C279-3781-30CD-5DCC-DB5D6F453004}"/>
              </a:ext>
            </a:extLst>
          </p:cNvPr>
          <p:cNvSpPr txBox="1"/>
          <p:nvPr/>
        </p:nvSpPr>
        <p:spPr>
          <a:xfrm>
            <a:off x="1583871" y="2111468"/>
            <a:ext cx="954115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b="1" dirty="0" err="1"/>
              <a:t>longer</a:t>
            </a:r>
            <a:r>
              <a:rPr lang="de-AT" sz="2400" b="1" dirty="0"/>
              <a:t> </a:t>
            </a:r>
            <a:r>
              <a:rPr lang="de-AT" sz="2400" b="1" dirty="0" err="1"/>
              <a:t>delay</a:t>
            </a:r>
            <a:r>
              <a:rPr lang="de-AT" sz="2400" dirty="0"/>
              <a:t>, </a:t>
            </a:r>
            <a:r>
              <a:rPr lang="de-AT" sz="2400" dirty="0" err="1"/>
              <a:t>shield</a:t>
            </a:r>
            <a:r>
              <a:rPr lang="de-AT" sz="2400" dirty="0"/>
              <a:t> </a:t>
            </a:r>
            <a:r>
              <a:rPr lang="de-AT" sz="2400" dirty="0" err="1"/>
              <a:t>needs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act</a:t>
            </a:r>
            <a:r>
              <a:rPr lang="de-AT" sz="2400" dirty="0"/>
              <a:t> </a:t>
            </a:r>
            <a:r>
              <a:rPr lang="de-AT" sz="2400" b="1" dirty="0" err="1"/>
              <a:t>earlier</a:t>
            </a:r>
            <a:endParaRPr lang="de-AT" sz="2400" b="1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199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06"/>
    </mc:Choice>
    <mc:Fallback xmlns="">
      <p:transition spd="slow" advTm="86106"/>
    </mc:Fallback>
  </mc:AlternateContent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Shielding</a:t>
            </a:r>
            <a:r>
              <a:rPr lang="de-AT" b="1" dirty="0"/>
              <a:t> </a:t>
            </a:r>
            <a:r>
              <a:rPr lang="de-AT" b="1" dirty="0" err="1"/>
              <a:t>Against</a:t>
            </a:r>
            <a:r>
              <a:rPr lang="de-AT" b="1" dirty="0"/>
              <a:t> </a:t>
            </a:r>
            <a:r>
              <a:rPr lang="de-AT" b="1" dirty="0" err="1"/>
              <a:t>Collisions</a:t>
            </a:r>
            <a:r>
              <a:rPr lang="de-AT" b="1" dirty="0"/>
              <a:t> </a:t>
            </a:r>
            <a:r>
              <a:rPr lang="de-AT" b="1" dirty="0" err="1"/>
              <a:t>with</a:t>
            </a:r>
            <a:r>
              <a:rPr lang="de-AT" b="1" dirty="0"/>
              <a:t> Cars in Carla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F5098-90E6-4C24-6048-58B620264DA9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 err="1"/>
              <a:t>Dosovitskiy</a:t>
            </a:r>
            <a:r>
              <a:rPr lang="en-AT" sz="1800" dirty="0"/>
              <a:t> et al., </a:t>
            </a:r>
            <a:r>
              <a:rPr lang="en-AT" sz="1800" i="1" dirty="0"/>
              <a:t>Carla, an Open Urban Driving Simulator,</a:t>
            </a:r>
            <a:r>
              <a:rPr lang="en-AT" sz="1800" dirty="0"/>
              <a:t> CoRL 2017</a:t>
            </a:r>
          </a:p>
        </p:txBody>
      </p:sp>
      <p:sp>
        <p:nvSpPr>
          <p:cNvPr id="33" name="Google Shape;308;g1bc33dc2a88_0_0">
            <a:extLst>
              <a:ext uri="{FF2B5EF4-FFF2-40B4-BE49-F238E27FC236}">
                <a16:creationId xmlns:a16="http://schemas.microsoft.com/office/drawing/2014/main" id="{E079F8F1-EEB9-E7E3-938C-671C939BD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22" y="1633741"/>
            <a:ext cx="5088754" cy="260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526599" indent="0">
              <a:spcBef>
                <a:spcPts val="2010"/>
              </a:spcBef>
              <a:buSzPts val="2550"/>
            </a:pPr>
            <a:r>
              <a:rPr lang="de-AT" sz="2400" b="1" dirty="0"/>
              <a:t>Model </a:t>
            </a:r>
            <a:r>
              <a:rPr lang="de-AT" sz="2400" b="1" dirty="0" err="1"/>
              <a:t>of</a:t>
            </a:r>
            <a:r>
              <a:rPr lang="de-AT" sz="2400" b="1" dirty="0"/>
              <a:t> </a:t>
            </a:r>
            <a:r>
              <a:rPr lang="de-AT" sz="2400" b="1" dirty="0" err="1"/>
              <a:t>the</a:t>
            </a:r>
            <a:r>
              <a:rPr lang="de-AT" sz="2400" b="1" dirty="0"/>
              <a:t> </a:t>
            </a:r>
            <a:r>
              <a:rPr lang="de-AT" sz="2400" b="1" dirty="0" err="1"/>
              <a:t>environment</a:t>
            </a:r>
            <a:endParaRPr lang="de-AT" sz="2400" b="1" dirty="0"/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/>
              <a:t>Ego </a:t>
            </a:r>
            <a:r>
              <a:rPr lang="de-AT" sz="2400" dirty="0" err="1"/>
              <a:t>car</a:t>
            </a:r>
            <a:r>
              <a:rPr lang="de-AT" sz="2400" dirty="0"/>
              <a:t> and </a:t>
            </a:r>
            <a:r>
              <a:rPr lang="de-AT" sz="2400" dirty="0" err="1"/>
              <a:t>other</a:t>
            </a:r>
            <a:r>
              <a:rPr lang="de-AT" sz="2400" dirty="0"/>
              <a:t> </a:t>
            </a:r>
            <a:r>
              <a:rPr lang="de-AT" sz="2400" dirty="0" err="1"/>
              <a:t>car</a:t>
            </a:r>
            <a:r>
              <a:rPr lang="de-AT" sz="2400" dirty="0"/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velocity</a:t>
            </a:r>
            <a:r>
              <a:rPr lang="de-AT" sz="2400" b="1" dirty="0">
                <a:solidFill>
                  <a:schemeClr val="accent2"/>
                </a:solidFill>
              </a:rPr>
              <a:t>.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>
                <a:solidFill>
                  <a:schemeClr val="tx1"/>
                </a:solidFill>
              </a:rPr>
              <a:t>Relative </a:t>
            </a:r>
            <a:r>
              <a:rPr lang="de-AT" sz="2400" b="1" dirty="0" err="1">
                <a:solidFill>
                  <a:schemeClr val="accent2"/>
                </a:solidFill>
              </a:rPr>
              <a:t>distances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from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each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car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to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intersection</a:t>
            </a:r>
            <a:r>
              <a:rPr lang="de-AT" sz="2400" dirty="0">
                <a:solidFill>
                  <a:schemeClr val="tx1"/>
                </a:solidFill>
              </a:rPr>
              <a:t>  </a:t>
            </a:r>
            <a:r>
              <a:rPr lang="de-AT" sz="2400" dirty="0" err="1">
                <a:solidFill>
                  <a:schemeClr val="tx1"/>
                </a:solidFill>
              </a:rPr>
              <a:t>dist</a:t>
            </a:r>
            <a:r>
              <a:rPr lang="de-AT" sz="2400" baseline="-25000" dirty="0" err="1">
                <a:solidFill>
                  <a:schemeClr val="tx1"/>
                </a:solidFill>
              </a:rPr>
              <a:t>ego</a:t>
            </a:r>
            <a:r>
              <a:rPr lang="de-AT" sz="2400" dirty="0">
                <a:solidFill>
                  <a:schemeClr val="tx1"/>
                </a:solidFill>
              </a:rPr>
              <a:t> , </a:t>
            </a:r>
            <a:r>
              <a:rPr lang="de-AT" sz="2400" dirty="0" err="1">
                <a:solidFill>
                  <a:schemeClr val="tx1"/>
                </a:solidFill>
              </a:rPr>
              <a:t>dist</a:t>
            </a:r>
            <a:r>
              <a:rPr lang="de-AT" sz="2400" baseline="-25000" dirty="0" err="1">
                <a:solidFill>
                  <a:schemeClr val="tx1"/>
                </a:solidFill>
              </a:rPr>
              <a:t>other</a:t>
            </a:r>
            <a:r>
              <a:rPr lang="de-AT" sz="2400" dirty="0">
                <a:solidFill>
                  <a:schemeClr val="tx1"/>
                </a:solidFill>
              </a:rPr>
              <a:t>.</a:t>
            </a:r>
            <a:endParaRPr lang="de-AT" sz="2400" baseline="-250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65D99-7F4C-F407-16A0-B854D6454DE2}"/>
              </a:ext>
            </a:extLst>
          </p:cNvPr>
          <p:cNvSpPr txBox="1"/>
          <p:nvPr/>
        </p:nvSpPr>
        <p:spPr>
          <a:xfrm>
            <a:off x="181365" y="4220091"/>
            <a:ext cx="5243180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6599" indent="0">
              <a:spcBef>
                <a:spcPts val="2010"/>
              </a:spcBef>
              <a:buSzPts val="2550"/>
            </a:pPr>
            <a:r>
              <a:rPr lang="de-AT" sz="2400" b="1" dirty="0">
                <a:solidFill>
                  <a:schemeClr val="tx1"/>
                </a:solidFill>
              </a:rPr>
              <a:t>Controller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 err="1">
                <a:solidFill>
                  <a:schemeClr val="tx1"/>
                </a:solidFill>
              </a:rPr>
              <a:t>We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modified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Carla</a:t>
            </a:r>
            <a:r>
              <a:rPr lang="de-AT" sz="2400" dirty="0" err="1">
                <a:solidFill>
                  <a:schemeClr val="tx1"/>
                </a:solidFill>
              </a:rPr>
              <a:t>‘s</a:t>
            </a:r>
            <a:r>
              <a:rPr lang="de-AT" sz="2400" dirty="0">
                <a:solidFill>
                  <a:schemeClr val="tx1"/>
                </a:solidFill>
              </a:rPr>
              <a:t> own </a:t>
            </a:r>
            <a:r>
              <a:rPr lang="de-AT" sz="2400" dirty="0" err="1">
                <a:solidFill>
                  <a:schemeClr val="tx1"/>
                </a:solidFill>
              </a:rPr>
              <a:t>traffic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manager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agent</a:t>
            </a:r>
            <a:r>
              <a:rPr lang="de-AT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Google Shape;312;g1bc33dc2a88_0_0">
            <a:extLst>
              <a:ext uri="{FF2B5EF4-FFF2-40B4-BE49-F238E27FC236}">
                <a16:creationId xmlns:a16="http://schemas.microsoft.com/office/drawing/2014/main" id="{E6300127-2F36-BEEC-D760-3FAB9F24E0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  <a:endParaRPr dirty="0"/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A6861E58-EB5E-E308-BF09-D13137928C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3" t="1" r="24855" b="52082"/>
          <a:stretch/>
        </p:blipFill>
        <p:spPr>
          <a:xfrm>
            <a:off x="5876743" y="3297540"/>
            <a:ext cx="7172609" cy="2971409"/>
          </a:xfrm>
          <a:prstGeom prst="rect">
            <a:avLst/>
          </a:prstGeom>
        </p:spPr>
      </p:pic>
      <p:cxnSp>
        <p:nvCxnSpPr>
          <p:cNvPr id="5" name="Gerader Verbinder 9">
            <a:extLst>
              <a:ext uri="{FF2B5EF4-FFF2-40B4-BE49-F238E27FC236}">
                <a16:creationId xmlns:a16="http://schemas.microsoft.com/office/drawing/2014/main" id="{6A25A773-E876-1B27-9D49-8BC6421FD06F}"/>
              </a:ext>
            </a:extLst>
          </p:cNvPr>
          <p:cNvCxnSpPr>
            <a:cxnSpLocks/>
          </p:cNvCxnSpPr>
          <p:nvPr/>
        </p:nvCxnSpPr>
        <p:spPr>
          <a:xfrm flipH="1" flipV="1">
            <a:off x="11366323" y="4123115"/>
            <a:ext cx="919207" cy="36053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Gerade Verbindung mit Pfeil 12">
            <a:extLst>
              <a:ext uri="{FF2B5EF4-FFF2-40B4-BE49-F238E27FC236}">
                <a16:creationId xmlns:a16="http://schemas.microsoft.com/office/drawing/2014/main" id="{1C5A2A5F-E5BF-B12B-1B42-04A5E159B962}"/>
              </a:ext>
            </a:extLst>
          </p:cNvPr>
          <p:cNvCxnSpPr>
            <a:cxnSpLocks/>
          </p:cNvCxnSpPr>
          <p:nvPr/>
        </p:nvCxnSpPr>
        <p:spPr>
          <a:xfrm>
            <a:off x="6854681" y="4184880"/>
            <a:ext cx="2919707" cy="178317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14">
            <a:extLst>
              <a:ext uri="{FF2B5EF4-FFF2-40B4-BE49-F238E27FC236}">
                <a16:creationId xmlns:a16="http://schemas.microsoft.com/office/drawing/2014/main" id="{FF11EDDD-D2F6-9B12-3BEF-DD00B79AE271}"/>
              </a:ext>
            </a:extLst>
          </p:cNvPr>
          <p:cNvCxnSpPr>
            <a:cxnSpLocks/>
          </p:cNvCxnSpPr>
          <p:nvPr/>
        </p:nvCxnSpPr>
        <p:spPr>
          <a:xfrm flipH="1">
            <a:off x="9774388" y="4303380"/>
            <a:ext cx="2051539" cy="1664677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23">
            <a:extLst>
              <a:ext uri="{FF2B5EF4-FFF2-40B4-BE49-F238E27FC236}">
                <a16:creationId xmlns:a16="http://schemas.microsoft.com/office/drawing/2014/main" id="{162633A4-ACA8-BBCE-547C-236259D15D53}"/>
              </a:ext>
            </a:extLst>
          </p:cNvPr>
          <p:cNvCxnSpPr>
            <a:cxnSpLocks/>
          </p:cNvCxnSpPr>
          <p:nvPr/>
        </p:nvCxnSpPr>
        <p:spPr>
          <a:xfrm flipV="1">
            <a:off x="6508900" y="3973569"/>
            <a:ext cx="691563" cy="422622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A7DA9F9-7103-8BFD-1C3D-2C6A11A2D4FC}"/>
              </a:ext>
            </a:extLst>
          </p:cNvPr>
          <p:cNvSpPr txBox="1"/>
          <p:nvPr/>
        </p:nvSpPr>
        <p:spPr>
          <a:xfrm>
            <a:off x="10181090" y="4409406"/>
            <a:ext cx="13385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200" dirty="0"/>
              <a:t>dist</a:t>
            </a:r>
            <a:r>
              <a:rPr lang="en-AT" sz="2200" baseline="-25000" dirty="0"/>
              <a:t>other</a:t>
            </a:r>
            <a:endParaRPr lang="en-AT" sz="2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A557B8-A593-3EE4-2C94-1E9BD54E101E}"/>
              </a:ext>
            </a:extLst>
          </p:cNvPr>
          <p:cNvSpPr txBox="1"/>
          <p:nvPr/>
        </p:nvSpPr>
        <p:spPr>
          <a:xfrm>
            <a:off x="7296761" y="4123040"/>
            <a:ext cx="953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200" dirty="0"/>
              <a:t>dist</a:t>
            </a:r>
            <a:r>
              <a:rPr lang="en-AT" sz="2200" baseline="-25000" dirty="0"/>
              <a:t>ego</a:t>
            </a:r>
            <a:endParaRPr lang="en-AT" sz="22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ACFA17A-77FF-B83E-22EE-1EF5F0015882}"/>
              </a:ext>
            </a:extLst>
          </p:cNvPr>
          <p:cNvSpPr/>
          <p:nvPr/>
        </p:nvSpPr>
        <p:spPr>
          <a:xfrm>
            <a:off x="9727634" y="5897772"/>
            <a:ext cx="150867" cy="167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6825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70"/>
    </mc:Choice>
    <mc:Fallback>
      <p:transition spd="slow" advTm="40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6" grpId="0"/>
      <p:bldP spid="31" grpId="0"/>
      <p:bldP spid="32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Shielding</a:t>
            </a:r>
            <a:r>
              <a:rPr lang="de-AT" b="1" dirty="0"/>
              <a:t> </a:t>
            </a:r>
            <a:r>
              <a:rPr lang="de-AT" b="1" dirty="0" err="1"/>
              <a:t>Against</a:t>
            </a:r>
            <a:r>
              <a:rPr lang="de-AT" b="1" dirty="0"/>
              <a:t> </a:t>
            </a:r>
            <a:r>
              <a:rPr lang="de-AT" b="1" dirty="0" err="1"/>
              <a:t>Collisions</a:t>
            </a:r>
            <a:r>
              <a:rPr lang="de-AT" b="1" dirty="0"/>
              <a:t> </a:t>
            </a:r>
            <a:r>
              <a:rPr lang="de-AT" b="1" dirty="0" err="1"/>
              <a:t>with</a:t>
            </a:r>
            <a:r>
              <a:rPr lang="de-AT" b="1" dirty="0"/>
              <a:t> Cars in Carla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14</a:t>
            </a:fld>
            <a:endParaRPr/>
          </a:p>
        </p:txBody>
      </p:sp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3963-682C-55F0-B405-FF33C759645D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 err="1"/>
              <a:t>Dosovitskiy</a:t>
            </a:r>
            <a:r>
              <a:rPr lang="en-AT" sz="1800" dirty="0"/>
              <a:t> et al., </a:t>
            </a:r>
            <a:r>
              <a:rPr lang="en-AT" sz="1800" i="1" dirty="0"/>
              <a:t>Carla, an Open Urban Driving Simulator,</a:t>
            </a:r>
            <a:r>
              <a:rPr lang="en-AT" sz="1800" dirty="0"/>
              <a:t> CoRL 2017</a:t>
            </a:r>
          </a:p>
        </p:txBody>
      </p:sp>
      <p:pic>
        <p:nvPicPr>
          <p:cNvPr id="4" name="intersection">
            <a:hlinkClick r:id="" action="ppaction://media"/>
            <a:extLst>
              <a:ext uri="{FF2B5EF4-FFF2-40B4-BE49-F238E27FC236}">
                <a16:creationId xmlns:a16="http://schemas.microsoft.com/office/drawing/2014/main" id="{084DAE9A-4370-819D-A40F-AA8C94EAA1E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6"/>
          <a:srcRect l="6589" t="11192" r="6589" b="11192"/>
          <a:stretch/>
        </p:blipFill>
        <p:spPr>
          <a:xfrm>
            <a:off x="1165412" y="1631577"/>
            <a:ext cx="9814247" cy="49736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8902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06"/>
    </mc:Choice>
    <mc:Fallback xmlns="">
      <p:transition spd="slow" advTm="86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Shielding</a:t>
            </a:r>
            <a:r>
              <a:rPr lang="de-AT" b="1" dirty="0"/>
              <a:t> </a:t>
            </a:r>
            <a:r>
              <a:rPr lang="de-AT" b="1" dirty="0" err="1"/>
              <a:t>Against</a:t>
            </a:r>
            <a:r>
              <a:rPr lang="de-AT" b="1" dirty="0"/>
              <a:t> </a:t>
            </a:r>
            <a:r>
              <a:rPr lang="de-AT" b="1" dirty="0" err="1"/>
              <a:t>Collisions</a:t>
            </a:r>
            <a:r>
              <a:rPr lang="de-AT" b="1" dirty="0"/>
              <a:t> </a:t>
            </a:r>
            <a:r>
              <a:rPr lang="de-AT" b="1" dirty="0" err="1"/>
              <a:t>with</a:t>
            </a:r>
            <a:r>
              <a:rPr lang="de-AT" b="1" dirty="0"/>
              <a:t> Cars in Carla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15</a:t>
            </a:fld>
            <a:endParaRPr/>
          </a:p>
        </p:txBody>
      </p:sp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3963-682C-55F0-B405-FF33C759645D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 err="1"/>
              <a:t>Dosovitskiy</a:t>
            </a:r>
            <a:r>
              <a:rPr lang="en-AT" sz="1800" dirty="0"/>
              <a:t> et al., </a:t>
            </a:r>
            <a:r>
              <a:rPr lang="en-AT" sz="1800" i="1" dirty="0"/>
              <a:t>Carla, an Open Urban Driving Simulator,</a:t>
            </a:r>
            <a:r>
              <a:rPr lang="en-AT" sz="1800" dirty="0"/>
              <a:t> CoRL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5F6207-84ED-F511-B09D-4F71DD93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8814" y="1967657"/>
            <a:ext cx="6146800" cy="431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99FC16-2E9A-D0BA-1923-94BB2FDA1DC8}"/>
              </a:ext>
            </a:extLst>
          </p:cNvPr>
          <p:cNvSpPr txBox="1"/>
          <p:nvPr/>
        </p:nvSpPr>
        <p:spPr>
          <a:xfrm>
            <a:off x="439788" y="2014411"/>
            <a:ext cx="4491442" cy="24519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6599">
              <a:spcBef>
                <a:spcPts val="2010"/>
              </a:spcBef>
              <a:buSzPts val="2550"/>
            </a:pPr>
            <a:r>
              <a:rPr lang="de-AT" sz="2400" dirty="0" err="1"/>
              <a:t>With</a:t>
            </a:r>
            <a:r>
              <a:rPr lang="de-AT" sz="2400" dirty="0"/>
              <a:t> </a:t>
            </a:r>
            <a:r>
              <a:rPr lang="de-AT" sz="2400" dirty="0" err="1"/>
              <a:t>longer</a:t>
            </a:r>
            <a:r>
              <a:rPr lang="de-AT" sz="2400" dirty="0"/>
              <a:t> </a:t>
            </a:r>
            <a:r>
              <a:rPr lang="de-AT" sz="2400" dirty="0" err="1"/>
              <a:t>delay</a:t>
            </a:r>
            <a:r>
              <a:rPr lang="de-AT" sz="2400" dirty="0"/>
              <a:t>: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/>
              <a:t>Larger </a:t>
            </a:r>
            <a:r>
              <a:rPr lang="de-AT" sz="2400" dirty="0" err="1"/>
              <a:t>distance</a:t>
            </a:r>
            <a:r>
              <a:rPr lang="de-AT" sz="2400" dirty="0"/>
              <a:t>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enforce</a:t>
            </a:r>
            <a:r>
              <a:rPr lang="de-AT" sz="2400" dirty="0"/>
              <a:t> </a:t>
            </a:r>
            <a:r>
              <a:rPr lang="de-AT" sz="2400" dirty="0" err="1"/>
              <a:t>safety</a:t>
            </a:r>
            <a:r>
              <a:rPr lang="de-AT" sz="2400" dirty="0"/>
              <a:t> </a:t>
            </a:r>
            <a:r>
              <a:rPr lang="de-AT" sz="2400" dirty="0" err="1"/>
              <a:t>specification</a:t>
            </a:r>
            <a:endParaRPr lang="de-AT" sz="2400" b="1" dirty="0">
              <a:solidFill>
                <a:schemeClr val="accent2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2"/>
                </a:solidFill>
              </a:rPr>
              <a:t>Intermitent</a:t>
            </a:r>
            <a:r>
              <a:rPr lang="de-AT" sz="2400" b="1" dirty="0">
                <a:solidFill>
                  <a:schemeClr val="accent2"/>
                </a:solidFill>
              </a:rPr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behavior</a:t>
            </a:r>
            <a:endParaRPr lang="de-AT" sz="2400" b="1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5390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06"/>
    </mc:Choice>
    <mc:Fallback>
      <p:transition spd="slow" advTm="86106"/>
    </mc:Fallback>
  </mc:AlternateContent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Shielding</a:t>
            </a:r>
            <a:r>
              <a:rPr lang="de-AT" b="1" dirty="0"/>
              <a:t> </a:t>
            </a:r>
            <a:r>
              <a:rPr lang="de-AT" b="1" dirty="0" err="1"/>
              <a:t>Against</a:t>
            </a:r>
            <a:r>
              <a:rPr lang="de-AT" b="1" dirty="0"/>
              <a:t> </a:t>
            </a:r>
            <a:r>
              <a:rPr lang="de-AT" b="1" dirty="0" err="1"/>
              <a:t>Collisions</a:t>
            </a:r>
            <a:r>
              <a:rPr lang="de-AT" b="1" dirty="0"/>
              <a:t> in Carla : Synthesis Times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16</a:t>
            </a:fld>
            <a:endParaRPr/>
          </a:p>
        </p:txBody>
      </p:sp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541ED-7445-0244-7FDC-A2E0AD75AE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51" y="3304044"/>
            <a:ext cx="10678098" cy="18996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1151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06"/>
    </mc:Choice>
    <mc:Fallback>
      <p:transition spd="slow" advTm="86106"/>
    </mc:Fallback>
  </mc:AlternateContent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en-US" b="1" dirty="0"/>
              <a:t>Overview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17</a:t>
            </a:fld>
            <a:endParaRPr/>
          </a:p>
        </p:txBody>
      </p:sp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3963-682C-55F0-B405-FF33C759645D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/>
              <a:t>Cano Córdoba</a:t>
            </a:r>
            <a:r>
              <a:rPr lang="en-AT" sz="1800" dirty="0"/>
              <a:t> et al., </a:t>
            </a:r>
            <a:r>
              <a:rPr lang="en-AT" sz="1800" i="1" dirty="0"/>
              <a:t>Safety Shielding under Delayed Observation,</a:t>
            </a:r>
            <a:r>
              <a:rPr lang="en-AT" sz="1800" dirty="0"/>
              <a:t> ICAPS 2023</a:t>
            </a:r>
          </a:p>
        </p:txBody>
      </p:sp>
      <p:sp>
        <p:nvSpPr>
          <p:cNvPr id="3" name="Google Shape;308;g1bc33dc2a88_0_0">
            <a:extLst>
              <a:ext uri="{FF2B5EF4-FFF2-40B4-BE49-F238E27FC236}">
                <a16:creationId xmlns:a16="http://schemas.microsoft.com/office/drawing/2014/main" id="{83CD4683-1B2D-62DF-F153-AE8156362A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21" y="1633740"/>
            <a:ext cx="10239899" cy="498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Introduction</a:t>
            </a:r>
            <a:endParaRPr lang="de-AT" sz="2400" b="1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Safety</a:t>
            </a:r>
            <a:r>
              <a:rPr lang="de-AT" sz="2400" b="1" dirty="0">
                <a:solidFill>
                  <a:schemeClr val="accent3"/>
                </a:solidFill>
              </a:rPr>
              <a:t> </a:t>
            </a:r>
            <a:r>
              <a:rPr lang="de-AT" sz="2400" b="1" dirty="0" err="1">
                <a:solidFill>
                  <a:schemeClr val="accent3"/>
                </a:solidFill>
              </a:rPr>
              <a:t>shields</a:t>
            </a:r>
            <a:r>
              <a:rPr lang="de-AT" sz="2400" b="1" dirty="0">
                <a:solidFill>
                  <a:schemeClr val="accent3"/>
                </a:solidFill>
              </a:rPr>
              <a:t>: </a:t>
            </a:r>
            <a:r>
              <a:rPr lang="de-AT" sz="2400" dirty="0" err="1">
                <a:solidFill>
                  <a:schemeClr val="accent3"/>
                </a:solidFill>
              </a:rPr>
              <a:t>regular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r>
              <a:rPr lang="de-AT" sz="2400" dirty="0">
                <a:solidFill>
                  <a:schemeClr val="accent3"/>
                </a:solidFill>
              </a:rPr>
              <a:t>, </a:t>
            </a:r>
            <a:r>
              <a:rPr lang="de-AT" sz="2400" dirty="0" err="1">
                <a:solidFill>
                  <a:schemeClr val="accent3"/>
                </a:solidFill>
              </a:rPr>
              <a:t>delay</a:t>
            </a:r>
            <a:r>
              <a:rPr lang="de-AT" sz="2400" dirty="0">
                <a:solidFill>
                  <a:schemeClr val="accent3"/>
                </a:solidFill>
              </a:rPr>
              <a:t>-resilient 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>
                <a:solidFill>
                  <a:schemeClr val="accent3"/>
                </a:solidFill>
              </a:rPr>
              <a:t>Experiments: </a:t>
            </a:r>
            <a:r>
              <a:rPr lang="de-AT" sz="2400" dirty="0" err="1">
                <a:solidFill>
                  <a:schemeClr val="accent3"/>
                </a:solidFill>
              </a:rPr>
              <a:t>collision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avoidance</a:t>
            </a:r>
            <a:r>
              <a:rPr lang="de-AT" sz="2400" dirty="0">
                <a:solidFill>
                  <a:schemeClr val="accent3"/>
                </a:solidFill>
              </a:rPr>
              <a:t> in Carla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tx1"/>
                </a:solidFill>
              </a:rPr>
              <a:t>Safety</a:t>
            </a:r>
            <a:r>
              <a:rPr lang="de-AT" sz="2400" b="1" dirty="0">
                <a:solidFill>
                  <a:schemeClr val="tx1"/>
                </a:solidFill>
              </a:rPr>
              <a:t> </a:t>
            </a:r>
            <a:r>
              <a:rPr lang="de-AT" sz="2400" b="1" dirty="0" err="1">
                <a:solidFill>
                  <a:schemeClr val="tx1"/>
                </a:solidFill>
              </a:rPr>
              <a:t>shields</a:t>
            </a:r>
            <a:r>
              <a:rPr lang="de-AT" sz="2400" b="1" dirty="0">
                <a:solidFill>
                  <a:schemeClr val="tx1"/>
                </a:solidFill>
              </a:rPr>
              <a:t>: </a:t>
            </a:r>
            <a:r>
              <a:rPr lang="de-AT" sz="2400" dirty="0" err="1">
                <a:solidFill>
                  <a:schemeClr val="tx1"/>
                </a:solidFill>
              </a:rPr>
              <a:t>Maximizing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delay-resilience</a:t>
            </a:r>
            <a:r>
              <a:rPr lang="de-AT" sz="2400" dirty="0">
                <a:solidFill>
                  <a:schemeClr val="tx1"/>
                </a:solidFill>
              </a:rPr>
              <a:t> in post-</a:t>
            </a:r>
            <a:r>
              <a:rPr lang="de-AT" sz="2400" dirty="0" err="1">
                <a:solidFill>
                  <a:schemeClr val="tx1"/>
                </a:solidFill>
              </a:rPr>
              <a:t>shields</a:t>
            </a:r>
            <a:endParaRPr lang="de-AT" sz="2400" dirty="0">
              <a:solidFill>
                <a:schemeClr val="tx1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>
                <a:solidFill>
                  <a:schemeClr val="accent3"/>
                </a:solidFill>
              </a:rPr>
              <a:t>Experiments: </a:t>
            </a:r>
            <a:r>
              <a:rPr lang="de-AT" sz="2400" dirty="0" err="1">
                <a:solidFill>
                  <a:schemeClr val="accent3"/>
                </a:solidFill>
              </a:rPr>
              <a:t>chase</a:t>
            </a:r>
            <a:r>
              <a:rPr lang="de-AT" sz="2400" dirty="0">
                <a:solidFill>
                  <a:schemeClr val="accent3"/>
                </a:solidFill>
              </a:rPr>
              <a:t> game in a </a:t>
            </a:r>
            <a:r>
              <a:rPr lang="de-AT" sz="2400" dirty="0" err="1">
                <a:solidFill>
                  <a:schemeClr val="accent3"/>
                </a:solidFill>
              </a:rPr>
              <a:t>gridworld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Conclusion</a:t>
            </a:r>
            <a:endParaRPr lang="de-AT" sz="2400" b="1" dirty="0">
              <a:solidFill>
                <a:schemeClr val="accent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084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06"/>
    </mc:Choice>
    <mc:Fallback>
      <p:transition spd="slow" advTm="86106"/>
    </mc:Fallback>
  </mc:AlternateContent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Runtime</a:t>
            </a:r>
            <a:r>
              <a:rPr lang="de-AT" b="1" dirty="0"/>
              <a:t> </a:t>
            </a:r>
            <a:r>
              <a:rPr lang="de-AT" b="1" dirty="0" err="1"/>
              <a:t>Safety</a:t>
            </a:r>
            <a:r>
              <a:rPr lang="de-AT" b="1" dirty="0"/>
              <a:t> </a:t>
            </a:r>
            <a:r>
              <a:rPr lang="de-AT" b="1" dirty="0" err="1"/>
              <a:t>Enforcement</a:t>
            </a:r>
            <a:r>
              <a:rPr lang="de-AT" b="1" dirty="0"/>
              <a:t> </a:t>
            </a:r>
            <a:r>
              <a:rPr lang="de-AT" b="1" dirty="0" err="1"/>
              <a:t>with</a:t>
            </a:r>
            <a:r>
              <a:rPr lang="de-AT" b="1" dirty="0"/>
              <a:t> Shields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18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  <a:endParaRPr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90A22-2025-51B4-33C8-FAF8EF2CEF45}"/>
              </a:ext>
            </a:extLst>
          </p:cNvPr>
          <p:cNvSpPr txBox="1"/>
          <p:nvPr/>
        </p:nvSpPr>
        <p:spPr>
          <a:xfrm>
            <a:off x="307455" y="6972979"/>
            <a:ext cx="904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Könighofer et al., </a:t>
            </a:r>
            <a:r>
              <a:rPr lang="en-AT" sz="1800" i="1" dirty="0"/>
              <a:t>Safe Reinforcement Learning via Shielding,</a:t>
            </a:r>
            <a:r>
              <a:rPr lang="en-AT" sz="1800" dirty="0"/>
              <a:t> AAAI 2018</a:t>
            </a:r>
          </a:p>
        </p:txBody>
      </p:sp>
      <p:sp>
        <p:nvSpPr>
          <p:cNvPr id="2" name="Google Shape;308;g1bc33dc2a88_0_0">
            <a:extLst>
              <a:ext uri="{FF2B5EF4-FFF2-40B4-BE49-F238E27FC236}">
                <a16:creationId xmlns:a16="http://schemas.microsoft.com/office/drawing/2014/main" id="{B8217740-B979-36DE-D2FD-B96D28AD1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8575" y="1377750"/>
            <a:ext cx="108996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550" b="1" dirty="0"/>
              <a:t>Shields</a:t>
            </a:r>
            <a:endParaRPr sz="2550" b="1" dirty="0"/>
          </a:p>
          <a:p>
            <a:pPr marL="914400" lvl="0" indent="-39052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50"/>
              <a:buChar char="●"/>
            </a:pPr>
            <a:r>
              <a:rPr lang="de-AT" sz="2550" dirty="0" err="1"/>
              <a:t>Guarantee</a:t>
            </a:r>
            <a:r>
              <a:rPr lang="de-AT" sz="2550" dirty="0"/>
              <a:t> </a:t>
            </a:r>
            <a:r>
              <a:rPr lang="de-AT" sz="2550" b="1" dirty="0" err="1">
                <a:solidFill>
                  <a:schemeClr val="accent2"/>
                </a:solidFill>
              </a:rPr>
              <a:t>correctness</a:t>
            </a:r>
            <a:r>
              <a:rPr lang="de-AT" sz="2550" dirty="0"/>
              <a:t>, </a:t>
            </a:r>
            <a:r>
              <a:rPr lang="de-AT" sz="2550" dirty="0" err="1"/>
              <a:t>while</a:t>
            </a:r>
            <a:r>
              <a:rPr lang="de-AT" sz="2550" dirty="0"/>
              <a:t> </a:t>
            </a:r>
            <a:r>
              <a:rPr lang="de-AT" sz="2550" dirty="0" err="1"/>
              <a:t>being</a:t>
            </a:r>
            <a:r>
              <a:rPr lang="de-AT" sz="2550" dirty="0"/>
              <a:t> </a:t>
            </a:r>
            <a:r>
              <a:rPr lang="de-AT" sz="2550" b="1" dirty="0" err="1">
                <a:solidFill>
                  <a:schemeClr val="accent2"/>
                </a:solidFill>
              </a:rPr>
              <a:t>minimally</a:t>
            </a:r>
            <a:r>
              <a:rPr lang="de-AT" sz="2550" dirty="0"/>
              <a:t> </a:t>
            </a:r>
            <a:r>
              <a:rPr lang="de-AT" sz="2550" dirty="0" err="1"/>
              <a:t>interfering</a:t>
            </a:r>
            <a:endParaRPr sz="2550" dirty="0"/>
          </a:p>
          <a:p>
            <a:pPr marL="914400" lvl="0" indent="-39052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50"/>
              <a:buChar char="●"/>
            </a:pPr>
            <a:r>
              <a:rPr lang="de-AT" sz="2550" dirty="0"/>
              <a:t>Can </a:t>
            </a:r>
            <a:r>
              <a:rPr lang="de-AT" sz="2550" dirty="0" err="1"/>
              <a:t>be</a:t>
            </a:r>
            <a:r>
              <a:rPr lang="de-AT" sz="2550" dirty="0"/>
              <a:t> </a:t>
            </a:r>
            <a:r>
              <a:rPr lang="de-AT" sz="2550" dirty="0" err="1"/>
              <a:t>attached</a:t>
            </a:r>
            <a:r>
              <a:rPr lang="de-AT" sz="2550" dirty="0"/>
              <a:t> </a:t>
            </a:r>
            <a:r>
              <a:rPr lang="de-AT" sz="2550" b="1" dirty="0">
                <a:solidFill>
                  <a:schemeClr val="accent2"/>
                </a:solidFill>
              </a:rPr>
              <a:t>after</a:t>
            </a:r>
            <a:r>
              <a:rPr lang="de-AT" sz="2550" dirty="0"/>
              <a:t> (</a:t>
            </a:r>
            <a:r>
              <a:rPr lang="de-AT" sz="2550" dirty="0" err="1"/>
              <a:t>post</a:t>
            </a:r>
            <a:r>
              <a:rPr lang="de-AT" sz="2550" dirty="0"/>
              <a:t>) </a:t>
            </a:r>
            <a:r>
              <a:rPr lang="de-AT" sz="2550" dirty="0" err="1"/>
              <a:t>or</a:t>
            </a:r>
            <a:r>
              <a:rPr lang="de-AT" sz="2550" dirty="0"/>
              <a:t> </a:t>
            </a:r>
            <a:r>
              <a:rPr lang="de-AT" sz="2550" b="1" dirty="0" err="1">
                <a:solidFill>
                  <a:schemeClr val="accent2"/>
                </a:solidFill>
              </a:rPr>
              <a:t>before</a:t>
            </a:r>
            <a:r>
              <a:rPr lang="de-AT" sz="2550" dirty="0"/>
              <a:t> (</a:t>
            </a:r>
            <a:r>
              <a:rPr lang="de-AT" sz="2550" dirty="0" err="1"/>
              <a:t>pre</a:t>
            </a:r>
            <a:r>
              <a:rPr lang="de-AT" sz="2550" dirty="0"/>
              <a:t>) </a:t>
            </a:r>
            <a:r>
              <a:rPr lang="de-AT" sz="2550" dirty="0" err="1"/>
              <a:t>the</a:t>
            </a:r>
            <a:r>
              <a:rPr lang="de-AT" sz="2550" dirty="0"/>
              <a:t> </a:t>
            </a:r>
            <a:r>
              <a:rPr lang="de-AT" sz="2550" dirty="0" err="1"/>
              <a:t>agent</a:t>
            </a:r>
            <a:endParaRPr sz="2550" dirty="0"/>
          </a:p>
          <a:p>
            <a:pPr marL="45720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13;g1bc33dc2a88_0_0">
            <a:extLst>
              <a:ext uri="{FF2B5EF4-FFF2-40B4-BE49-F238E27FC236}">
                <a16:creationId xmlns:a16="http://schemas.microsoft.com/office/drawing/2014/main" id="{71F01269-E255-BBFD-05D1-B0F9D914C184}"/>
              </a:ext>
            </a:extLst>
          </p:cNvPr>
          <p:cNvSpPr txBox="1"/>
          <p:nvPr/>
        </p:nvSpPr>
        <p:spPr>
          <a:xfrm>
            <a:off x="9039375" y="6153100"/>
            <a:ext cx="159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b="1"/>
              <a:t>Pre-Shield</a:t>
            </a:r>
            <a:endParaRPr sz="2000" b="1"/>
          </a:p>
        </p:txBody>
      </p:sp>
      <p:sp>
        <p:nvSpPr>
          <p:cNvPr id="6" name="Google Shape;314;g1bc33dc2a88_0_0">
            <a:extLst>
              <a:ext uri="{FF2B5EF4-FFF2-40B4-BE49-F238E27FC236}">
                <a16:creationId xmlns:a16="http://schemas.microsoft.com/office/drawing/2014/main" id="{EBE30664-F3C0-3401-98D0-01D4E0129E1E}"/>
              </a:ext>
            </a:extLst>
          </p:cNvPr>
          <p:cNvSpPr txBox="1"/>
          <p:nvPr/>
        </p:nvSpPr>
        <p:spPr>
          <a:xfrm>
            <a:off x="2217625" y="6155625"/>
            <a:ext cx="173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b="1"/>
              <a:t>Post-Shield</a:t>
            </a:r>
            <a:endParaRPr sz="2000" b="1"/>
          </a:p>
        </p:txBody>
      </p:sp>
      <p:pic>
        <p:nvPicPr>
          <p:cNvPr id="32" name="Google Shape;316;g1bc33dc2a88_0_0">
            <a:extLst>
              <a:ext uri="{FF2B5EF4-FFF2-40B4-BE49-F238E27FC236}">
                <a16:creationId xmlns:a16="http://schemas.microsoft.com/office/drawing/2014/main" id="{6384F79E-6722-3F6E-775D-E156A8690A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230" t="8371" r="3205" b="11365"/>
          <a:stretch/>
        </p:blipFill>
        <p:spPr>
          <a:xfrm>
            <a:off x="2510550" y="4064546"/>
            <a:ext cx="406500" cy="36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17;g1bc33dc2a88_0_0">
            <a:extLst>
              <a:ext uri="{FF2B5EF4-FFF2-40B4-BE49-F238E27FC236}">
                <a16:creationId xmlns:a16="http://schemas.microsoft.com/office/drawing/2014/main" id="{62EE7563-4F03-49CF-104E-93481DB5B58F}"/>
              </a:ext>
            </a:extLst>
          </p:cNvPr>
          <p:cNvCxnSpPr>
            <a:stCxn id="36" idx="2"/>
          </p:cNvCxnSpPr>
          <p:nvPr/>
        </p:nvCxnSpPr>
        <p:spPr>
          <a:xfrm>
            <a:off x="5035638" y="5018669"/>
            <a:ext cx="0" cy="101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19;g1bc33dc2a88_0_0">
            <a:extLst>
              <a:ext uri="{FF2B5EF4-FFF2-40B4-BE49-F238E27FC236}">
                <a16:creationId xmlns:a16="http://schemas.microsoft.com/office/drawing/2014/main" id="{0BAD5F3A-2304-180B-D3E3-B4201B3C0E4F}"/>
              </a:ext>
            </a:extLst>
          </p:cNvPr>
          <p:cNvSpPr/>
          <p:nvPr/>
        </p:nvSpPr>
        <p:spPr>
          <a:xfrm>
            <a:off x="440313" y="4553669"/>
            <a:ext cx="1541700" cy="46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Environment</a:t>
            </a:r>
            <a:endParaRPr/>
          </a:p>
        </p:txBody>
      </p:sp>
      <p:sp>
        <p:nvSpPr>
          <p:cNvPr id="36" name="Google Shape;318;g1bc33dc2a88_0_0">
            <a:extLst>
              <a:ext uri="{FF2B5EF4-FFF2-40B4-BE49-F238E27FC236}">
                <a16:creationId xmlns:a16="http://schemas.microsoft.com/office/drawing/2014/main" id="{FBB7C0F4-8044-F273-6859-CB5E5B808764}"/>
              </a:ext>
            </a:extLst>
          </p:cNvPr>
          <p:cNvSpPr/>
          <p:nvPr/>
        </p:nvSpPr>
        <p:spPr>
          <a:xfrm>
            <a:off x="4264788" y="4553669"/>
            <a:ext cx="1541700" cy="46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Agent</a:t>
            </a:r>
            <a:endParaRPr/>
          </a:p>
        </p:txBody>
      </p:sp>
      <p:cxnSp>
        <p:nvCxnSpPr>
          <p:cNvPr id="38" name="Google Shape;320;g1bc33dc2a88_0_0">
            <a:extLst>
              <a:ext uri="{FF2B5EF4-FFF2-40B4-BE49-F238E27FC236}">
                <a16:creationId xmlns:a16="http://schemas.microsoft.com/office/drawing/2014/main" id="{6139A210-479B-1974-B457-1323A84A0A96}"/>
              </a:ext>
            </a:extLst>
          </p:cNvPr>
          <p:cNvCxnSpPr>
            <a:endCxn id="36" idx="1"/>
          </p:cNvCxnSpPr>
          <p:nvPr/>
        </p:nvCxnSpPr>
        <p:spPr>
          <a:xfrm>
            <a:off x="1981788" y="4782569"/>
            <a:ext cx="2283000" cy="3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" name="Google Shape;321;g1bc33dc2a88_0_0">
            <a:extLst>
              <a:ext uri="{FF2B5EF4-FFF2-40B4-BE49-F238E27FC236}">
                <a16:creationId xmlns:a16="http://schemas.microsoft.com/office/drawing/2014/main" id="{CF905EAF-1DC2-D17A-CF97-2C3447C3EAF1}"/>
              </a:ext>
            </a:extLst>
          </p:cNvPr>
          <p:cNvCxnSpPr/>
          <p:nvPr/>
        </p:nvCxnSpPr>
        <p:spPr>
          <a:xfrm rot="10800000">
            <a:off x="1223922" y="6032172"/>
            <a:ext cx="3819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322;g1bc33dc2a88_0_0">
            <a:extLst>
              <a:ext uri="{FF2B5EF4-FFF2-40B4-BE49-F238E27FC236}">
                <a16:creationId xmlns:a16="http://schemas.microsoft.com/office/drawing/2014/main" id="{381DAE94-4DA1-BA5C-D5EC-DCD462510DDB}"/>
              </a:ext>
            </a:extLst>
          </p:cNvPr>
          <p:cNvCxnSpPr/>
          <p:nvPr/>
        </p:nvCxnSpPr>
        <p:spPr>
          <a:xfrm>
            <a:off x="1215139" y="5026136"/>
            <a:ext cx="0" cy="100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41" name="Google Shape;323;g1bc33dc2a88_0_0">
            <a:extLst>
              <a:ext uri="{FF2B5EF4-FFF2-40B4-BE49-F238E27FC236}">
                <a16:creationId xmlns:a16="http://schemas.microsoft.com/office/drawing/2014/main" id="{47416637-CBB9-7FB0-0A83-0D2DF692A36B}"/>
              </a:ext>
            </a:extLst>
          </p:cNvPr>
          <p:cNvSpPr txBox="1"/>
          <p:nvPr/>
        </p:nvSpPr>
        <p:spPr>
          <a:xfrm>
            <a:off x="3132866" y="4332687"/>
            <a:ext cx="13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observation</a:t>
            </a:r>
            <a:endParaRPr/>
          </a:p>
        </p:txBody>
      </p:sp>
      <p:sp>
        <p:nvSpPr>
          <p:cNvPr id="42" name="Google Shape;324;g1bc33dc2a88_0_0">
            <a:extLst>
              <a:ext uri="{FF2B5EF4-FFF2-40B4-BE49-F238E27FC236}">
                <a16:creationId xmlns:a16="http://schemas.microsoft.com/office/drawing/2014/main" id="{C3F5726E-A301-2748-220A-558E97028518}"/>
              </a:ext>
            </a:extLst>
          </p:cNvPr>
          <p:cNvSpPr txBox="1"/>
          <p:nvPr/>
        </p:nvSpPr>
        <p:spPr>
          <a:xfrm>
            <a:off x="2733828" y="5557943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action</a:t>
            </a:r>
            <a:endParaRPr/>
          </a:p>
        </p:txBody>
      </p:sp>
      <p:cxnSp>
        <p:nvCxnSpPr>
          <p:cNvPr id="43" name="Google Shape;325;g1bc33dc2a88_0_0">
            <a:extLst>
              <a:ext uri="{FF2B5EF4-FFF2-40B4-BE49-F238E27FC236}">
                <a16:creationId xmlns:a16="http://schemas.microsoft.com/office/drawing/2014/main" id="{AB45E476-BBF1-6863-306D-48F10803082D}"/>
              </a:ext>
            </a:extLst>
          </p:cNvPr>
          <p:cNvCxnSpPr/>
          <p:nvPr/>
        </p:nvCxnSpPr>
        <p:spPr>
          <a:xfrm>
            <a:off x="3733377" y="4797516"/>
            <a:ext cx="0" cy="84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26;g1bc33dc2a88_0_0">
            <a:extLst>
              <a:ext uri="{FF2B5EF4-FFF2-40B4-BE49-F238E27FC236}">
                <a16:creationId xmlns:a16="http://schemas.microsoft.com/office/drawing/2014/main" id="{C4483012-467B-05DD-BA67-2E08FB724576}"/>
              </a:ext>
            </a:extLst>
          </p:cNvPr>
          <p:cNvCxnSpPr/>
          <p:nvPr/>
        </p:nvCxnSpPr>
        <p:spPr>
          <a:xfrm rot="10800000" flipH="1">
            <a:off x="3740994" y="5631606"/>
            <a:ext cx="1015500" cy="1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" name="Google Shape;327;g1bc33dc2a88_0_0">
            <a:extLst>
              <a:ext uri="{FF2B5EF4-FFF2-40B4-BE49-F238E27FC236}">
                <a16:creationId xmlns:a16="http://schemas.microsoft.com/office/drawing/2014/main" id="{28E96E78-61DD-BC42-6997-B2087B88756F}"/>
              </a:ext>
            </a:extLst>
          </p:cNvPr>
          <p:cNvSpPr/>
          <p:nvPr/>
        </p:nvSpPr>
        <p:spPr>
          <a:xfrm>
            <a:off x="2237315" y="4663255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28;g1bc33dc2a88_0_0">
            <a:extLst>
              <a:ext uri="{FF2B5EF4-FFF2-40B4-BE49-F238E27FC236}">
                <a16:creationId xmlns:a16="http://schemas.microsoft.com/office/drawing/2014/main" id="{2842BE07-695D-F39F-13AC-F3C59E347A4B}"/>
              </a:ext>
            </a:extLst>
          </p:cNvPr>
          <p:cNvSpPr/>
          <p:nvPr/>
        </p:nvSpPr>
        <p:spPr>
          <a:xfrm>
            <a:off x="2481402" y="4663255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29;g1bc33dc2a88_0_0">
            <a:extLst>
              <a:ext uri="{FF2B5EF4-FFF2-40B4-BE49-F238E27FC236}">
                <a16:creationId xmlns:a16="http://schemas.microsoft.com/office/drawing/2014/main" id="{3FA47737-A289-B0B7-66D2-8B09BE1743C1}"/>
              </a:ext>
            </a:extLst>
          </p:cNvPr>
          <p:cNvSpPr/>
          <p:nvPr/>
        </p:nvSpPr>
        <p:spPr>
          <a:xfrm>
            <a:off x="2725489" y="4663255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30;g1bc33dc2a88_0_0">
            <a:extLst>
              <a:ext uri="{FF2B5EF4-FFF2-40B4-BE49-F238E27FC236}">
                <a16:creationId xmlns:a16="http://schemas.microsoft.com/office/drawing/2014/main" id="{78835EB5-77C3-B1C4-7481-EE1DF090D757}"/>
              </a:ext>
            </a:extLst>
          </p:cNvPr>
          <p:cNvSpPr/>
          <p:nvPr/>
        </p:nvSpPr>
        <p:spPr>
          <a:xfrm>
            <a:off x="2349675" y="4485053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9" name="Google Shape;331;g1bc33dc2a88_0_0">
            <a:extLst>
              <a:ext uri="{FF2B5EF4-FFF2-40B4-BE49-F238E27FC236}">
                <a16:creationId xmlns:a16="http://schemas.microsoft.com/office/drawing/2014/main" id="{CF3CA2C9-706F-C8DC-97EF-2DE337706FBC}"/>
              </a:ext>
            </a:extLst>
          </p:cNvPr>
          <p:cNvSpPr/>
          <p:nvPr/>
        </p:nvSpPr>
        <p:spPr>
          <a:xfrm>
            <a:off x="2587876" y="4485053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0" name="Google Shape;332;g1bc33dc2a88_0_0">
            <a:extLst>
              <a:ext uri="{FF2B5EF4-FFF2-40B4-BE49-F238E27FC236}">
                <a16:creationId xmlns:a16="http://schemas.microsoft.com/office/drawing/2014/main" id="{5286BA8B-F7E7-35DC-9752-817F94387392}"/>
              </a:ext>
            </a:extLst>
          </p:cNvPr>
          <p:cNvSpPr/>
          <p:nvPr/>
        </p:nvSpPr>
        <p:spPr>
          <a:xfrm>
            <a:off x="2969577" y="4663255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33;g1bc33dc2a88_0_0">
            <a:extLst>
              <a:ext uri="{FF2B5EF4-FFF2-40B4-BE49-F238E27FC236}">
                <a16:creationId xmlns:a16="http://schemas.microsoft.com/office/drawing/2014/main" id="{B47C3555-AC3D-5346-B26E-CD6CDD6C214E}"/>
              </a:ext>
            </a:extLst>
          </p:cNvPr>
          <p:cNvSpPr/>
          <p:nvPr/>
        </p:nvSpPr>
        <p:spPr>
          <a:xfrm>
            <a:off x="2839705" y="4485053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2" name="Google Shape;334;g1bc33dc2a88_0_0">
            <a:extLst>
              <a:ext uri="{FF2B5EF4-FFF2-40B4-BE49-F238E27FC236}">
                <a16:creationId xmlns:a16="http://schemas.microsoft.com/office/drawing/2014/main" id="{CB2282D6-CC22-EF14-6445-942C83812EA0}"/>
              </a:ext>
            </a:extLst>
          </p:cNvPr>
          <p:cNvSpPr txBox="1"/>
          <p:nvPr/>
        </p:nvSpPr>
        <p:spPr>
          <a:xfrm>
            <a:off x="3132866" y="4130138"/>
            <a:ext cx="13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delayed</a:t>
            </a:r>
            <a:endParaRPr/>
          </a:p>
        </p:txBody>
      </p:sp>
      <p:pic>
        <p:nvPicPr>
          <p:cNvPr id="53" name="Google Shape;335;g1bc33dc2a88_0_0">
            <a:extLst>
              <a:ext uri="{FF2B5EF4-FFF2-40B4-BE49-F238E27FC236}">
                <a16:creationId xmlns:a16="http://schemas.microsoft.com/office/drawing/2014/main" id="{9A9CDE2A-A78E-280D-31D4-743202F886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422" t="21164" r="13784" b="12842"/>
          <a:stretch/>
        </p:blipFill>
        <p:spPr>
          <a:xfrm>
            <a:off x="4751470" y="5372934"/>
            <a:ext cx="568525" cy="5286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336;g1bc33dc2a88_0_0">
            <a:extLst>
              <a:ext uri="{FF2B5EF4-FFF2-40B4-BE49-F238E27FC236}">
                <a16:creationId xmlns:a16="http://schemas.microsoft.com/office/drawing/2014/main" id="{1996F6AB-BC9B-1775-BBB2-B3C4565562DD}"/>
              </a:ext>
            </a:extLst>
          </p:cNvPr>
          <p:cNvSpPr txBox="1"/>
          <p:nvPr/>
        </p:nvSpPr>
        <p:spPr>
          <a:xfrm>
            <a:off x="2317727" y="5557943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safe</a:t>
            </a:r>
            <a:endParaRPr/>
          </a:p>
        </p:txBody>
      </p:sp>
      <p:pic>
        <p:nvPicPr>
          <p:cNvPr id="55" name="Google Shape;337;g1bc33dc2a88_0_0">
            <a:extLst>
              <a:ext uri="{FF2B5EF4-FFF2-40B4-BE49-F238E27FC236}">
                <a16:creationId xmlns:a16="http://schemas.microsoft.com/office/drawing/2014/main" id="{5CAC7981-CC63-E1FA-90F7-3D35686B19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230" t="8371" r="3205" b="11365"/>
          <a:stretch/>
        </p:blipFill>
        <p:spPr>
          <a:xfrm>
            <a:off x="9103625" y="4059308"/>
            <a:ext cx="406500" cy="36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338;g1bc33dc2a88_0_0">
            <a:extLst>
              <a:ext uri="{FF2B5EF4-FFF2-40B4-BE49-F238E27FC236}">
                <a16:creationId xmlns:a16="http://schemas.microsoft.com/office/drawing/2014/main" id="{6ED73372-6768-AEC8-49A5-106AFFD07922}"/>
              </a:ext>
            </a:extLst>
          </p:cNvPr>
          <p:cNvCxnSpPr>
            <a:endCxn id="58" idx="0"/>
          </p:cNvCxnSpPr>
          <p:nvPr/>
        </p:nvCxnSpPr>
        <p:spPr>
          <a:xfrm>
            <a:off x="11323775" y="4988537"/>
            <a:ext cx="900" cy="42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7" name="Google Shape;340;g1bc33dc2a88_0_0">
            <a:extLst>
              <a:ext uri="{FF2B5EF4-FFF2-40B4-BE49-F238E27FC236}">
                <a16:creationId xmlns:a16="http://schemas.microsoft.com/office/drawing/2014/main" id="{9549CB5C-8260-4253-5339-4742512F4D2C}"/>
              </a:ext>
            </a:extLst>
          </p:cNvPr>
          <p:cNvSpPr/>
          <p:nvPr/>
        </p:nvSpPr>
        <p:spPr>
          <a:xfrm>
            <a:off x="7033388" y="4548432"/>
            <a:ext cx="1541700" cy="46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Environment</a:t>
            </a:r>
            <a:endParaRPr/>
          </a:p>
        </p:txBody>
      </p:sp>
      <p:sp>
        <p:nvSpPr>
          <p:cNvPr id="58" name="Google Shape;339;g1bc33dc2a88_0_0">
            <a:extLst>
              <a:ext uri="{FF2B5EF4-FFF2-40B4-BE49-F238E27FC236}">
                <a16:creationId xmlns:a16="http://schemas.microsoft.com/office/drawing/2014/main" id="{9F5AAFE9-B98A-A944-E773-245BD2E3C317}"/>
              </a:ext>
            </a:extLst>
          </p:cNvPr>
          <p:cNvSpPr/>
          <p:nvPr/>
        </p:nvSpPr>
        <p:spPr>
          <a:xfrm>
            <a:off x="10782425" y="5408537"/>
            <a:ext cx="1084500" cy="46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Agent</a:t>
            </a:r>
            <a:endParaRPr/>
          </a:p>
        </p:txBody>
      </p:sp>
      <p:cxnSp>
        <p:nvCxnSpPr>
          <p:cNvPr id="59" name="Google Shape;341;g1bc33dc2a88_0_0">
            <a:extLst>
              <a:ext uri="{FF2B5EF4-FFF2-40B4-BE49-F238E27FC236}">
                <a16:creationId xmlns:a16="http://schemas.microsoft.com/office/drawing/2014/main" id="{F77F8C85-CF3D-DBE8-4DA0-D09BF4DB2A50}"/>
              </a:ext>
            </a:extLst>
          </p:cNvPr>
          <p:cNvCxnSpPr>
            <a:stCxn id="57" idx="3"/>
            <a:endCxn id="265" idx="1"/>
          </p:cNvCxnSpPr>
          <p:nvPr/>
        </p:nvCxnSpPr>
        <p:spPr>
          <a:xfrm>
            <a:off x="8575088" y="4780932"/>
            <a:ext cx="2464500" cy="13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0" name="Google Shape;343;g1bc33dc2a88_0_0">
            <a:extLst>
              <a:ext uri="{FF2B5EF4-FFF2-40B4-BE49-F238E27FC236}">
                <a16:creationId xmlns:a16="http://schemas.microsoft.com/office/drawing/2014/main" id="{94FEA5A8-3968-F415-02C7-67E667C58FD1}"/>
              </a:ext>
            </a:extLst>
          </p:cNvPr>
          <p:cNvCxnSpPr/>
          <p:nvPr/>
        </p:nvCxnSpPr>
        <p:spPr>
          <a:xfrm>
            <a:off x="7808214" y="5020899"/>
            <a:ext cx="0" cy="100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61" name="Google Shape;344;g1bc33dc2a88_0_0">
            <a:extLst>
              <a:ext uri="{FF2B5EF4-FFF2-40B4-BE49-F238E27FC236}">
                <a16:creationId xmlns:a16="http://schemas.microsoft.com/office/drawing/2014/main" id="{7AF636A4-9E0E-5FA3-C25B-67AF00E52E8E}"/>
              </a:ext>
            </a:extLst>
          </p:cNvPr>
          <p:cNvSpPr txBox="1"/>
          <p:nvPr/>
        </p:nvSpPr>
        <p:spPr>
          <a:xfrm>
            <a:off x="9725941" y="4327449"/>
            <a:ext cx="13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observation</a:t>
            </a:r>
            <a:endParaRPr/>
          </a:p>
        </p:txBody>
      </p:sp>
      <p:sp>
        <p:nvSpPr>
          <p:cNvPr id="62" name="Google Shape;345;g1bc33dc2a88_0_0">
            <a:extLst>
              <a:ext uri="{FF2B5EF4-FFF2-40B4-BE49-F238E27FC236}">
                <a16:creationId xmlns:a16="http://schemas.microsoft.com/office/drawing/2014/main" id="{5A764CC7-625F-3BC1-B503-158EF548EF1C}"/>
              </a:ext>
            </a:extLst>
          </p:cNvPr>
          <p:cNvSpPr txBox="1"/>
          <p:nvPr/>
        </p:nvSpPr>
        <p:spPr>
          <a:xfrm>
            <a:off x="10431453" y="4875043"/>
            <a:ext cx="79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safe actions</a:t>
            </a:r>
            <a:endParaRPr/>
          </a:p>
        </p:txBody>
      </p:sp>
      <p:cxnSp>
        <p:nvCxnSpPr>
          <p:cNvPr id="63" name="Google Shape;346;g1bc33dc2a88_0_0">
            <a:extLst>
              <a:ext uri="{FF2B5EF4-FFF2-40B4-BE49-F238E27FC236}">
                <a16:creationId xmlns:a16="http://schemas.microsoft.com/office/drawing/2014/main" id="{61A77181-DFB3-1752-2F91-E3A67A2612C1}"/>
              </a:ext>
            </a:extLst>
          </p:cNvPr>
          <p:cNvCxnSpPr/>
          <p:nvPr/>
        </p:nvCxnSpPr>
        <p:spPr>
          <a:xfrm>
            <a:off x="10326452" y="4792278"/>
            <a:ext cx="0" cy="84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347;g1bc33dc2a88_0_0">
            <a:extLst>
              <a:ext uri="{FF2B5EF4-FFF2-40B4-BE49-F238E27FC236}">
                <a16:creationId xmlns:a16="http://schemas.microsoft.com/office/drawing/2014/main" id="{B1DB66B2-8EC4-6944-9E5B-B4BA8DABDFF2}"/>
              </a:ext>
            </a:extLst>
          </p:cNvPr>
          <p:cNvCxnSpPr>
            <a:endCxn id="58" idx="1"/>
          </p:cNvCxnSpPr>
          <p:nvPr/>
        </p:nvCxnSpPr>
        <p:spPr>
          <a:xfrm>
            <a:off x="10333925" y="5638037"/>
            <a:ext cx="448500" cy="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7" name="Google Shape;348;g1bc33dc2a88_0_0">
            <a:extLst>
              <a:ext uri="{FF2B5EF4-FFF2-40B4-BE49-F238E27FC236}">
                <a16:creationId xmlns:a16="http://schemas.microsoft.com/office/drawing/2014/main" id="{4A233884-32D0-0368-5161-AF6D0AA8D284}"/>
              </a:ext>
            </a:extLst>
          </p:cNvPr>
          <p:cNvSpPr/>
          <p:nvPr/>
        </p:nvSpPr>
        <p:spPr>
          <a:xfrm>
            <a:off x="8830390" y="4658017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349;g1bc33dc2a88_0_0">
            <a:extLst>
              <a:ext uri="{FF2B5EF4-FFF2-40B4-BE49-F238E27FC236}">
                <a16:creationId xmlns:a16="http://schemas.microsoft.com/office/drawing/2014/main" id="{B6DFDC4F-0123-9EB6-10E7-AF8C7D3035E7}"/>
              </a:ext>
            </a:extLst>
          </p:cNvPr>
          <p:cNvSpPr/>
          <p:nvPr/>
        </p:nvSpPr>
        <p:spPr>
          <a:xfrm>
            <a:off x="9074477" y="4658017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350;g1bc33dc2a88_0_0">
            <a:extLst>
              <a:ext uri="{FF2B5EF4-FFF2-40B4-BE49-F238E27FC236}">
                <a16:creationId xmlns:a16="http://schemas.microsoft.com/office/drawing/2014/main" id="{ED5E4E5B-8624-10D2-5504-2CC95794316F}"/>
              </a:ext>
            </a:extLst>
          </p:cNvPr>
          <p:cNvSpPr/>
          <p:nvPr/>
        </p:nvSpPr>
        <p:spPr>
          <a:xfrm>
            <a:off x="9318564" y="4658017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351;g1bc33dc2a88_0_0">
            <a:extLst>
              <a:ext uri="{FF2B5EF4-FFF2-40B4-BE49-F238E27FC236}">
                <a16:creationId xmlns:a16="http://schemas.microsoft.com/office/drawing/2014/main" id="{E402EC1D-10C3-055A-E1FC-BE68AD60934B}"/>
              </a:ext>
            </a:extLst>
          </p:cNvPr>
          <p:cNvSpPr/>
          <p:nvPr/>
        </p:nvSpPr>
        <p:spPr>
          <a:xfrm>
            <a:off x="8942750" y="4479815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61" name="Google Shape;352;g1bc33dc2a88_0_0">
            <a:extLst>
              <a:ext uri="{FF2B5EF4-FFF2-40B4-BE49-F238E27FC236}">
                <a16:creationId xmlns:a16="http://schemas.microsoft.com/office/drawing/2014/main" id="{31A2D2BF-A373-11AC-F3D4-E2EA5FC1C719}"/>
              </a:ext>
            </a:extLst>
          </p:cNvPr>
          <p:cNvSpPr/>
          <p:nvPr/>
        </p:nvSpPr>
        <p:spPr>
          <a:xfrm>
            <a:off x="9180951" y="4479815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62" name="Google Shape;353;g1bc33dc2a88_0_0">
            <a:extLst>
              <a:ext uri="{FF2B5EF4-FFF2-40B4-BE49-F238E27FC236}">
                <a16:creationId xmlns:a16="http://schemas.microsoft.com/office/drawing/2014/main" id="{D566BBA2-DCD2-349A-1A85-3CD1AFCF0BDD}"/>
              </a:ext>
            </a:extLst>
          </p:cNvPr>
          <p:cNvSpPr/>
          <p:nvPr/>
        </p:nvSpPr>
        <p:spPr>
          <a:xfrm>
            <a:off x="9562652" y="4658017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354;g1bc33dc2a88_0_0">
            <a:extLst>
              <a:ext uri="{FF2B5EF4-FFF2-40B4-BE49-F238E27FC236}">
                <a16:creationId xmlns:a16="http://schemas.microsoft.com/office/drawing/2014/main" id="{6B027FFD-092E-B3EC-6661-762A6015139C}"/>
              </a:ext>
            </a:extLst>
          </p:cNvPr>
          <p:cNvSpPr/>
          <p:nvPr/>
        </p:nvSpPr>
        <p:spPr>
          <a:xfrm>
            <a:off x="9432780" y="4479815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64" name="Google Shape;355;g1bc33dc2a88_0_0">
            <a:extLst>
              <a:ext uri="{FF2B5EF4-FFF2-40B4-BE49-F238E27FC236}">
                <a16:creationId xmlns:a16="http://schemas.microsoft.com/office/drawing/2014/main" id="{5BF15F4C-564B-62A2-D484-45A93A9F7977}"/>
              </a:ext>
            </a:extLst>
          </p:cNvPr>
          <p:cNvSpPr txBox="1"/>
          <p:nvPr/>
        </p:nvSpPr>
        <p:spPr>
          <a:xfrm>
            <a:off x="9725941" y="4124901"/>
            <a:ext cx="13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delayed</a:t>
            </a:r>
            <a:endParaRPr/>
          </a:p>
        </p:txBody>
      </p:sp>
      <p:pic>
        <p:nvPicPr>
          <p:cNvPr id="265" name="Google Shape;342;g1bc33dc2a88_0_0">
            <a:extLst>
              <a:ext uri="{FF2B5EF4-FFF2-40B4-BE49-F238E27FC236}">
                <a16:creationId xmlns:a16="http://schemas.microsoft.com/office/drawing/2014/main" id="{77A2FB8C-32C7-140F-4588-519D7CBB98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422" t="21164" r="13784" b="12842"/>
          <a:stretch/>
        </p:blipFill>
        <p:spPr>
          <a:xfrm>
            <a:off x="11039520" y="4530059"/>
            <a:ext cx="568526" cy="528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356;g1bc33dc2a88_0_0">
            <a:extLst>
              <a:ext uri="{FF2B5EF4-FFF2-40B4-BE49-F238E27FC236}">
                <a16:creationId xmlns:a16="http://schemas.microsoft.com/office/drawing/2014/main" id="{1E62A81E-5CC0-72E8-47AF-1052F5751181}"/>
              </a:ext>
            </a:extLst>
          </p:cNvPr>
          <p:cNvCxnSpPr/>
          <p:nvPr/>
        </p:nvCxnSpPr>
        <p:spPr>
          <a:xfrm rot="10800000">
            <a:off x="7817038" y="6027125"/>
            <a:ext cx="350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357;g1bc33dc2a88_0_0">
            <a:extLst>
              <a:ext uri="{FF2B5EF4-FFF2-40B4-BE49-F238E27FC236}">
                <a16:creationId xmlns:a16="http://schemas.microsoft.com/office/drawing/2014/main" id="{CEC7DDBD-5D7F-9580-624B-B51462D121AF}"/>
              </a:ext>
            </a:extLst>
          </p:cNvPr>
          <p:cNvCxnSpPr/>
          <p:nvPr/>
        </p:nvCxnSpPr>
        <p:spPr>
          <a:xfrm>
            <a:off x="11326438" y="6027125"/>
            <a:ext cx="78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358;g1bc33dc2a88_0_0">
            <a:extLst>
              <a:ext uri="{FF2B5EF4-FFF2-40B4-BE49-F238E27FC236}">
                <a16:creationId xmlns:a16="http://schemas.microsoft.com/office/drawing/2014/main" id="{7AF0B46E-6AB5-20FA-EB66-71EAE02E6B55}"/>
              </a:ext>
            </a:extLst>
          </p:cNvPr>
          <p:cNvCxnSpPr/>
          <p:nvPr/>
        </p:nvCxnSpPr>
        <p:spPr>
          <a:xfrm rot="10800000">
            <a:off x="12120213" y="4794775"/>
            <a:ext cx="0" cy="123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359;g1bc33dc2a88_0_0">
            <a:extLst>
              <a:ext uri="{FF2B5EF4-FFF2-40B4-BE49-F238E27FC236}">
                <a16:creationId xmlns:a16="http://schemas.microsoft.com/office/drawing/2014/main" id="{5479074C-8DAA-48ED-A3D2-42250EE40BCF}"/>
              </a:ext>
            </a:extLst>
          </p:cNvPr>
          <p:cNvCxnSpPr>
            <a:endCxn id="265" idx="3"/>
          </p:cNvCxnSpPr>
          <p:nvPr/>
        </p:nvCxnSpPr>
        <p:spPr>
          <a:xfrm rot="10800000">
            <a:off x="11608045" y="4794407"/>
            <a:ext cx="519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Google Shape;360;g1bc33dc2a88_0_0">
            <a:extLst>
              <a:ext uri="{FF2B5EF4-FFF2-40B4-BE49-F238E27FC236}">
                <a16:creationId xmlns:a16="http://schemas.microsoft.com/office/drawing/2014/main" id="{62DF30A3-2628-4DAF-8E89-D13E236B3AAB}"/>
              </a:ext>
            </a:extLst>
          </p:cNvPr>
          <p:cNvCxnSpPr/>
          <p:nvPr/>
        </p:nvCxnSpPr>
        <p:spPr>
          <a:xfrm>
            <a:off x="11326438" y="5876325"/>
            <a:ext cx="0" cy="15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361;g1bc33dc2a88_0_0">
            <a:extLst>
              <a:ext uri="{FF2B5EF4-FFF2-40B4-BE49-F238E27FC236}">
                <a16:creationId xmlns:a16="http://schemas.microsoft.com/office/drawing/2014/main" id="{33906153-586E-EF99-C123-2E4C03AF3357}"/>
              </a:ext>
            </a:extLst>
          </p:cNvPr>
          <p:cNvSpPr txBox="1"/>
          <p:nvPr/>
        </p:nvSpPr>
        <p:spPr>
          <a:xfrm>
            <a:off x="11698028" y="4429505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action</a:t>
            </a:r>
            <a:endParaRPr/>
          </a:p>
        </p:txBody>
      </p:sp>
      <p:sp>
        <p:nvSpPr>
          <p:cNvPr id="272" name="Google Shape;362;g1bc33dc2a88_0_0">
            <a:extLst>
              <a:ext uri="{FF2B5EF4-FFF2-40B4-BE49-F238E27FC236}">
                <a16:creationId xmlns:a16="http://schemas.microsoft.com/office/drawing/2014/main" id="{13579D8D-7C4B-86C3-6BDB-7C290682E028}"/>
              </a:ext>
            </a:extLst>
          </p:cNvPr>
          <p:cNvSpPr txBox="1"/>
          <p:nvPr/>
        </p:nvSpPr>
        <p:spPr>
          <a:xfrm>
            <a:off x="9270991" y="5581930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action</a:t>
            </a:r>
            <a:endParaRPr/>
          </a:p>
        </p:txBody>
      </p:sp>
      <p:sp>
        <p:nvSpPr>
          <p:cNvPr id="273" name="Google Shape;363;g1bc33dc2a88_0_0">
            <a:extLst>
              <a:ext uri="{FF2B5EF4-FFF2-40B4-BE49-F238E27FC236}">
                <a16:creationId xmlns:a16="http://schemas.microsoft.com/office/drawing/2014/main" id="{3F90DF59-EB9F-0302-F80B-35D9E7E30B78}"/>
              </a:ext>
            </a:extLst>
          </p:cNvPr>
          <p:cNvSpPr txBox="1"/>
          <p:nvPr/>
        </p:nvSpPr>
        <p:spPr>
          <a:xfrm>
            <a:off x="8854890" y="5581930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safe</a:t>
            </a: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1209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36"/>
    </mc:Choice>
    <mc:Fallback>
      <p:transition spd="slow" advTm="46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b2876d289f_0_226"/>
          <p:cNvSpPr txBox="1">
            <a:spLocks noGrp="1"/>
          </p:cNvSpPr>
          <p:nvPr>
            <p:ph type="title"/>
          </p:nvPr>
        </p:nvSpPr>
        <p:spPr>
          <a:xfrm>
            <a:off x="885139" y="885990"/>
            <a:ext cx="11939111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/>
              <a:t>Two Criteria For Post-Shields</a:t>
            </a:r>
            <a:endParaRPr/>
          </a:p>
        </p:txBody>
      </p:sp>
      <p:sp>
        <p:nvSpPr>
          <p:cNvPr id="1174" name="Google Shape;1174;g1b2876d289f_0_226"/>
          <p:cNvSpPr txBox="1">
            <a:spLocks noGrp="1"/>
          </p:cNvSpPr>
          <p:nvPr>
            <p:ph type="body" idx="1"/>
          </p:nvPr>
        </p:nvSpPr>
        <p:spPr>
          <a:xfrm>
            <a:off x="691923" y="2134023"/>
            <a:ext cx="7503671" cy="159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indent="-370215">
              <a:spcBef>
                <a:spcPts val="1005"/>
              </a:spcBef>
              <a:buSzPts val="2200"/>
              <a:buChar char="●"/>
            </a:pPr>
            <a:r>
              <a:rPr lang="de-AT" sz="2211" b="1"/>
              <a:t>Goal</a:t>
            </a:r>
            <a:endParaRPr sz="2211" b="1"/>
          </a:p>
          <a:p>
            <a:pPr marL="1378732" lvl="1" indent="-357449">
              <a:spcBef>
                <a:spcPts val="1005"/>
              </a:spcBef>
              <a:buClr>
                <a:schemeClr val="accent1"/>
              </a:buClr>
              <a:buSzPts val="2000"/>
              <a:buChar char="○"/>
            </a:pPr>
            <a:r>
              <a:rPr lang="de-AT" sz="2010"/>
              <a:t>Choice </a:t>
            </a:r>
            <a:r>
              <a:rPr lang="de-AT" sz="2010" b="1">
                <a:solidFill>
                  <a:schemeClr val="accent2"/>
                </a:solidFill>
              </a:rPr>
              <a:t>minimizes</a:t>
            </a:r>
            <a:r>
              <a:rPr lang="de-AT" sz="2010"/>
              <a:t> shield </a:t>
            </a:r>
            <a:r>
              <a:rPr lang="de-AT" sz="2010" b="1">
                <a:solidFill>
                  <a:schemeClr val="accent2"/>
                </a:solidFill>
              </a:rPr>
              <a:t>intervention</a:t>
            </a:r>
            <a:endParaRPr sz="2010" b="1">
              <a:solidFill>
                <a:schemeClr val="accent2"/>
              </a:solidFill>
            </a:endParaRPr>
          </a:p>
          <a:p>
            <a:pPr marL="1378732" lvl="1" indent="-357449">
              <a:spcBef>
                <a:spcPts val="1005"/>
              </a:spcBef>
              <a:buClr>
                <a:schemeClr val="accent1"/>
              </a:buClr>
              <a:buSzPts val="2000"/>
              <a:buChar char="○"/>
            </a:pPr>
            <a:r>
              <a:rPr lang="de-AT" sz="2010"/>
              <a:t>Without much </a:t>
            </a:r>
            <a:r>
              <a:rPr lang="de-AT" sz="2010" b="1">
                <a:solidFill>
                  <a:schemeClr val="accent2"/>
                </a:solidFill>
              </a:rPr>
              <a:t>cost</a:t>
            </a:r>
            <a:r>
              <a:rPr lang="de-AT" sz="2010"/>
              <a:t> overhead</a:t>
            </a:r>
            <a:endParaRPr sz="2010"/>
          </a:p>
        </p:txBody>
      </p:sp>
      <p:sp>
        <p:nvSpPr>
          <p:cNvPr id="1177" name="Google Shape;1177;g1b2876d289f_0_226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19</a:t>
            </a:fld>
            <a:endParaRPr/>
          </a:p>
        </p:txBody>
      </p:sp>
      <p:pic>
        <p:nvPicPr>
          <p:cNvPr id="1180" name="Google Shape;1180;g1b2876d289f_0_226"/>
          <p:cNvPicPr preferRelativeResize="0"/>
          <p:nvPr/>
        </p:nvPicPr>
        <p:blipFill rotWithShape="1">
          <a:blip r:embed="rId3">
            <a:alphaModFix/>
          </a:blip>
          <a:srcRect l="6230" t="8371" r="3205" b="11365"/>
          <a:stretch/>
        </p:blipFill>
        <p:spPr>
          <a:xfrm>
            <a:off x="9566937" y="1089090"/>
            <a:ext cx="408595" cy="362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1" name="Google Shape;1181;g1b2876d289f_0_226"/>
          <p:cNvCxnSpPr>
            <a:stCxn id="1182" idx="2"/>
          </p:cNvCxnSpPr>
          <p:nvPr/>
        </p:nvCxnSpPr>
        <p:spPr>
          <a:xfrm>
            <a:off x="12105038" y="2048130"/>
            <a:ext cx="0" cy="101892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3" name="Google Shape;1183;g1b2876d289f_0_226"/>
          <p:cNvSpPr/>
          <p:nvPr/>
        </p:nvSpPr>
        <p:spPr>
          <a:xfrm>
            <a:off x="7486031" y="1580734"/>
            <a:ext cx="1549645" cy="467396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/>
            <a:r>
              <a:rPr lang="de-AT" sz="1407"/>
              <a:t>Environment</a:t>
            </a:r>
            <a:endParaRPr sz="1407"/>
          </a:p>
        </p:txBody>
      </p:sp>
      <p:sp>
        <p:nvSpPr>
          <p:cNvPr id="1182" name="Google Shape;1182;g1b2876d289f_0_226"/>
          <p:cNvSpPr/>
          <p:nvPr/>
        </p:nvSpPr>
        <p:spPr>
          <a:xfrm>
            <a:off x="11330216" y="1580734"/>
            <a:ext cx="1549645" cy="467396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/>
            <a:r>
              <a:rPr lang="de-AT" sz="1407"/>
              <a:t>Agent</a:t>
            </a:r>
            <a:endParaRPr sz="1407"/>
          </a:p>
        </p:txBody>
      </p:sp>
      <p:cxnSp>
        <p:nvCxnSpPr>
          <p:cNvPr id="1184" name="Google Shape;1184;g1b2876d289f_0_226"/>
          <p:cNvCxnSpPr>
            <a:endCxn id="1182" idx="1"/>
          </p:cNvCxnSpPr>
          <p:nvPr/>
        </p:nvCxnSpPr>
        <p:spPr>
          <a:xfrm>
            <a:off x="9035451" y="1810813"/>
            <a:ext cx="2294765" cy="361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185" name="Google Shape;1185;g1b2876d289f_0_226"/>
          <p:cNvCxnSpPr/>
          <p:nvPr/>
        </p:nvCxnSpPr>
        <p:spPr>
          <a:xfrm rot="10800000">
            <a:off x="8273679" y="3066856"/>
            <a:ext cx="3839585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g1b2876d289f_0_226"/>
          <p:cNvCxnSpPr/>
          <p:nvPr/>
        </p:nvCxnSpPr>
        <p:spPr>
          <a:xfrm>
            <a:off x="8296162" y="2039176"/>
            <a:ext cx="0" cy="101108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187" name="Google Shape;1187;g1b2876d289f_0_226"/>
          <p:cNvSpPr txBox="1"/>
          <p:nvPr/>
        </p:nvSpPr>
        <p:spPr>
          <a:xfrm>
            <a:off x="10192460" y="1358612"/>
            <a:ext cx="1355148" cy="40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407"/>
              <a:t>observation</a:t>
            </a:r>
            <a:endParaRPr sz="1407"/>
          </a:p>
        </p:txBody>
      </p:sp>
      <p:sp>
        <p:nvSpPr>
          <p:cNvPr id="1188" name="Google Shape;1188;g1b2876d289f_0_226"/>
          <p:cNvSpPr txBox="1"/>
          <p:nvPr/>
        </p:nvSpPr>
        <p:spPr>
          <a:xfrm>
            <a:off x="9093865" y="2664589"/>
            <a:ext cx="803922" cy="40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r>
              <a:rPr lang="de-AT" sz="1407" b="1">
                <a:solidFill>
                  <a:srgbClr val="38761D"/>
                </a:solidFill>
              </a:rPr>
              <a:t>action</a:t>
            </a:r>
            <a:endParaRPr sz="1407" b="1">
              <a:solidFill>
                <a:srgbClr val="38761D"/>
              </a:solidFill>
            </a:endParaRPr>
          </a:p>
        </p:txBody>
      </p:sp>
      <p:cxnSp>
        <p:nvCxnSpPr>
          <p:cNvPr id="1189" name="Google Shape;1189;g1b2876d289f_0_226"/>
          <p:cNvCxnSpPr/>
          <p:nvPr/>
        </p:nvCxnSpPr>
        <p:spPr>
          <a:xfrm>
            <a:off x="10796065" y="1825837"/>
            <a:ext cx="0" cy="85005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0" name="Google Shape;1190;g1b2876d289f_0_226"/>
          <p:cNvCxnSpPr/>
          <p:nvPr/>
        </p:nvCxnSpPr>
        <p:spPr>
          <a:xfrm rot="10800000" flipH="1">
            <a:off x="10803722" y="2664225"/>
            <a:ext cx="1020733" cy="117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191" name="Google Shape;1191;g1b2876d289f_0_226"/>
          <p:cNvSpPr/>
          <p:nvPr/>
        </p:nvSpPr>
        <p:spPr>
          <a:xfrm>
            <a:off x="9292293" y="1690884"/>
            <a:ext cx="233397" cy="21017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1192" name="Google Shape;1192;g1b2876d289f_0_226"/>
          <p:cNvSpPr/>
          <p:nvPr/>
        </p:nvSpPr>
        <p:spPr>
          <a:xfrm>
            <a:off x="9537639" y="1690884"/>
            <a:ext cx="233397" cy="21017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1193" name="Google Shape;1193;g1b2876d289f_0_226"/>
          <p:cNvSpPr/>
          <p:nvPr/>
        </p:nvSpPr>
        <p:spPr>
          <a:xfrm>
            <a:off x="9782984" y="1690884"/>
            <a:ext cx="233397" cy="21017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1194" name="Google Shape;1194;g1b2876d289f_0_226"/>
          <p:cNvSpPr/>
          <p:nvPr/>
        </p:nvSpPr>
        <p:spPr>
          <a:xfrm>
            <a:off x="9405234" y="1511764"/>
            <a:ext cx="253135" cy="175252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195" name="Google Shape;1195;g1b2876d289f_0_226"/>
          <p:cNvSpPr/>
          <p:nvPr/>
        </p:nvSpPr>
        <p:spPr>
          <a:xfrm>
            <a:off x="9644662" y="1511764"/>
            <a:ext cx="253135" cy="175252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196" name="Google Shape;1196;g1b2876d289f_0_226"/>
          <p:cNvSpPr/>
          <p:nvPr/>
        </p:nvSpPr>
        <p:spPr>
          <a:xfrm>
            <a:off x="10028329" y="1690884"/>
            <a:ext cx="233397" cy="210178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1197" name="Google Shape;1197;g1b2876d289f_0_226"/>
          <p:cNvSpPr/>
          <p:nvPr/>
        </p:nvSpPr>
        <p:spPr>
          <a:xfrm>
            <a:off x="9897788" y="1511764"/>
            <a:ext cx="253135" cy="175252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198" name="Google Shape;1198;g1b2876d289f_0_226"/>
          <p:cNvSpPr txBox="1"/>
          <p:nvPr/>
        </p:nvSpPr>
        <p:spPr>
          <a:xfrm>
            <a:off x="10192460" y="1155021"/>
            <a:ext cx="1355148" cy="40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407"/>
              <a:t>delayed</a:t>
            </a:r>
            <a:endParaRPr sz="1407"/>
          </a:p>
        </p:txBody>
      </p:sp>
      <p:pic>
        <p:nvPicPr>
          <p:cNvPr id="1199" name="Google Shape;1199;g1b2876d289f_0_226"/>
          <p:cNvPicPr preferRelativeResize="0"/>
          <p:nvPr/>
        </p:nvPicPr>
        <p:blipFill rotWithShape="1">
          <a:blip r:embed="rId4">
            <a:alphaModFix/>
          </a:blip>
          <a:srcRect l="16422" t="21164" r="13784" b="12842"/>
          <a:stretch/>
        </p:blipFill>
        <p:spPr>
          <a:xfrm>
            <a:off x="11819405" y="2404221"/>
            <a:ext cx="571456" cy="53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g1b2876d289f_0_226"/>
          <p:cNvSpPr txBox="1"/>
          <p:nvPr/>
        </p:nvSpPr>
        <p:spPr>
          <a:xfrm>
            <a:off x="8675620" y="2664589"/>
            <a:ext cx="803922" cy="40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r>
              <a:rPr lang="de-AT" sz="1407" b="1">
                <a:solidFill>
                  <a:srgbClr val="38761D"/>
                </a:solidFill>
              </a:rPr>
              <a:t>safe</a:t>
            </a:r>
            <a:endParaRPr sz="1407" b="1">
              <a:solidFill>
                <a:srgbClr val="38761D"/>
              </a:solidFill>
            </a:endParaRPr>
          </a:p>
        </p:txBody>
      </p:sp>
      <p:sp>
        <p:nvSpPr>
          <p:cNvPr id="1201" name="Google Shape;1201;g1b2876d289f_0_226"/>
          <p:cNvSpPr txBox="1"/>
          <p:nvPr/>
        </p:nvSpPr>
        <p:spPr>
          <a:xfrm>
            <a:off x="11409120" y="2011423"/>
            <a:ext cx="1517681" cy="40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r>
              <a:rPr lang="de-AT" sz="1407" b="1">
                <a:solidFill>
                  <a:srgbClr val="CC0000"/>
                </a:solidFill>
              </a:rPr>
              <a:t>unsafe action</a:t>
            </a:r>
            <a:endParaRPr sz="1407" b="1">
              <a:solidFill>
                <a:srgbClr val="CC0000"/>
              </a:solidFill>
            </a:endParaRPr>
          </a:p>
        </p:txBody>
      </p:sp>
      <p:sp>
        <p:nvSpPr>
          <p:cNvPr id="1202" name="Google Shape;1202;g1b2876d289f_0_226"/>
          <p:cNvSpPr txBox="1"/>
          <p:nvPr/>
        </p:nvSpPr>
        <p:spPr>
          <a:xfrm>
            <a:off x="9782983" y="2664584"/>
            <a:ext cx="1306297" cy="402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r>
              <a:rPr lang="de-AT" sz="1407" b="1">
                <a:solidFill>
                  <a:schemeClr val="accent2"/>
                </a:solidFill>
              </a:rPr>
              <a:t>Which one ?</a:t>
            </a:r>
            <a:endParaRPr sz="1407" b="1">
              <a:solidFill>
                <a:schemeClr val="accent2"/>
              </a:solidFill>
            </a:endParaRPr>
          </a:p>
        </p:txBody>
      </p:sp>
      <p:sp>
        <p:nvSpPr>
          <p:cNvPr id="1203" name="Google Shape;1203;g1b2876d289f_0_226"/>
          <p:cNvSpPr/>
          <p:nvPr/>
        </p:nvSpPr>
        <p:spPr>
          <a:xfrm>
            <a:off x="155423" y="3884011"/>
            <a:ext cx="6104497" cy="2753417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>
              <a:spcBef>
                <a:spcPts val="1005"/>
              </a:spcBef>
            </a:pPr>
            <a:r>
              <a:rPr lang="de-AT" sz="2211" b="1"/>
              <a:t>Delay-Resilient Post-Shields</a:t>
            </a:r>
            <a:endParaRPr sz="2211" b="1"/>
          </a:p>
          <a:p>
            <a:pPr marL="459577" indent="-363832">
              <a:spcBef>
                <a:spcPts val="1005"/>
              </a:spcBef>
              <a:buSzPts val="2100"/>
              <a:buChar char="●"/>
            </a:pPr>
            <a:r>
              <a:rPr lang="de-AT" sz="2111"/>
              <a:t>Put the safety game in a state that </a:t>
            </a:r>
            <a:r>
              <a:rPr lang="de-AT" sz="2111" b="1">
                <a:solidFill>
                  <a:schemeClr val="accent4"/>
                </a:solidFill>
              </a:rPr>
              <a:t>allows most delay</a:t>
            </a:r>
            <a:endParaRPr sz="2111" b="1">
              <a:solidFill>
                <a:schemeClr val="accent4"/>
              </a:solidFill>
            </a:endParaRPr>
          </a:p>
          <a:p>
            <a:pPr marL="459577" indent="-363832">
              <a:spcBef>
                <a:spcPts val="1005"/>
              </a:spcBef>
              <a:buSzPts val="2100"/>
              <a:buChar char="●"/>
            </a:pPr>
            <a:r>
              <a:rPr lang="de-AT" sz="2111" b="1">
                <a:solidFill>
                  <a:schemeClr val="accent4"/>
                </a:solidFill>
              </a:rPr>
              <a:t>Minimizes interventions</a:t>
            </a:r>
            <a:r>
              <a:rPr lang="de-AT" sz="2111"/>
              <a:t> caused by delay</a:t>
            </a:r>
            <a:endParaRPr sz="2111"/>
          </a:p>
          <a:p>
            <a:pPr marL="459577" indent="-363832">
              <a:spcBef>
                <a:spcPts val="1005"/>
              </a:spcBef>
              <a:buSzPts val="2100"/>
              <a:buChar char="●"/>
            </a:pPr>
            <a:r>
              <a:rPr lang="de-AT" sz="2111"/>
              <a:t>Very </a:t>
            </a:r>
            <a:r>
              <a:rPr lang="de-AT" sz="2111" b="1">
                <a:solidFill>
                  <a:schemeClr val="accent4"/>
                </a:solidFill>
              </a:rPr>
              <a:t>expensive</a:t>
            </a:r>
            <a:r>
              <a:rPr lang="de-AT" sz="2111"/>
              <a:t> to compute</a:t>
            </a:r>
            <a:endParaRPr sz="1307"/>
          </a:p>
        </p:txBody>
      </p:sp>
      <p:sp>
        <p:nvSpPr>
          <p:cNvPr id="1204" name="Google Shape;1204;g1b2876d289f_0_226"/>
          <p:cNvSpPr/>
          <p:nvPr/>
        </p:nvSpPr>
        <p:spPr>
          <a:xfrm>
            <a:off x="6649065" y="3836618"/>
            <a:ext cx="6175059" cy="2753417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>
              <a:spcBef>
                <a:spcPts val="1005"/>
              </a:spcBef>
            </a:pPr>
            <a:r>
              <a:rPr lang="de-AT" sz="2211" b="1"/>
              <a:t>Robust-Safety Post-Shields</a:t>
            </a:r>
            <a:endParaRPr sz="2211" b="1"/>
          </a:p>
          <a:p>
            <a:pPr marL="459577" indent="-363832">
              <a:spcBef>
                <a:spcPts val="1005"/>
              </a:spcBef>
              <a:buSzPts val="2100"/>
              <a:buChar char="●"/>
            </a:pPr>
            <a:r>
              <a:rPr lang="de-AT" sz="2111"/>
              <a:t>Put the safety game in a state </a:t>
            </a:r>
            <a:r>
              <a:rPr lang="de-AT" sz="2111" b="1">
                <a:solidFill>
                  <a:schemeClr val="accent4"/>
                </a:solidFill>
              </a:rPr>
              <a:t>furthest away</a:t>
            </a:r>
            <a:r>
              <a:rPr lang="de-AT" sz="2111"/>
              <a:t> from unsafe region</a:t>
            </a:r>
            <a:endParaRPr sz="2111"/>
          </a:p>
          <a:p>
            <a:pPr marL="459577" indent="-363832">
              <a:spcBef>
                <a:spcPts val="1005"/>
              </a:spcBef>
              <a:buSzPts val="2100"/>
              <a:buChar char="●"/>
            </a:pPr>
            <a:r>
              <a:rPr lang="de-AT" sz="2111" b="1">
                <a:solidFill>
                  <a:schemeClr val="accent4"/>
                </a:solidFill>
              </a:rPr>
              <a:t>Approximation</a:t>
            </a:r>
            <a:r>
              <a:rPr lang="de-AT" sz="2111"/>
              <a:t> to delay-resilience </a:t>
            </a:r>
            <a:endParaRPr sz="2111"/>
          </a:p>
          <a:p>
            <a:pPr marL="459577" indent="-363832">
              <a:spcBef>
                <a:spcPts val="1005"/>
              </a:spcBef>
              <a:buSzPts val="2100"/>
              <a:buChar char="●"/>
            </a:pPr>
            <a:r>
              <a:rPr lang="de-AT" sz="2111" b="1">
                <a:solidFill>
                  <a:schemeClr val="accent4"/>
                </a:solidFill>
              </a:rPr>
              <a:t>Cheap</a:t>
            </a:r>
            <a:r>
              <a:rPr lang="de-AT" sz="2111"/>
              <a:t> to compute</a:t>
            </a:r>
            <a:endParaRPr sz="1307"/>
          </a:p>
        </p:txBody>
      </p:sp>
      <p:sp>
        <p:nvSpPr>
          <p:cNvPr id="1205" name="Google Shape;1205;g1b2876d289f_0_226"/>
          <p:cNvSpPr txBox="1">
            <a:spLocks noGrp="1"/>
          </p:cNvSpPr>
          <p:nvPr>
            <p:ph type="body" idx="1"/>
          </p:nvPr>
        </p:nvSpPr>
        <p:spPr>
          <a:xfrm>
            <a:off x="691923" y="1619350"/>
            <a:ext cx="7503671" cy="53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372768">
              <a:lnSpc>
                <a:spcPct val="80000"/>
              </a:lnSpc>
              <a:spcBef>
                <a:spcPts val="1005"/>
              </a:spcBef>
              <a:buSzPts val="2240"/>
              <a:buChar char="●"/>
            </a:pPr>
            <a:r>
              <a:rPr lang="de-AT" sz="2252"/>
              <a:t>Post shield </a:t>
            </a:r>
            <a:r>
              <a:rPr lang="de-AT" sz="2252" b="1">
                <a:solidFill>
                  <a:schemeClr val="accent2"/>
                </a:solidFill>
              </a:rPr>
              <a:t>overwrites</a:t>
            </a:r>
            <a:r>
              <a:rPr lang="de-AT" sz="2252"/>
              <a:t> unsafe actions</a:t>
            </a:r>
            <a:endParaRPr sz="2252"/>
          </a:p>
          <a:p>
            <a:pPr marL="0" indent="0">
              <a:lnSpc>
                <a:spcPct val="80000"/>
              </a:lnSpc>
              <a:spcBef>
                <a:spcPts val="1005"/>
              </a:spcBef>
              <a:buSzPts val="770"/>
            </a:pPr>
            <a:endParaRPr sz="1548">
              <a:solidFill>
                <a:schemeClr val="lt1"/>
              </a:solidFill>
            </a:endParaRPr>
          </a:p>
        </p:txBody>
      </p:sp>
      <p:sp>
        <p:nvSpPr>
          <p:cNvPr id="5" name="Google Shape;312;g1bc33dc2a88_0_0">
            <a:extLst>
              <a:ext uri="{FF2B5EF4-FFF2-40B4-BE49-F238E27FC236}">
                <a16:creationId xmlns:a16="http://schemas.microsoft.com/office/drawing/2014/main" id="{F6A5D22F-B9C0-D9F6-C4C8-B3FF60C0E01C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en-US" b="1" dirty="0"/>
              <a:t>Overview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</a:t>
            </a:fld>
            <a:endParaRPr/>
          </a:p>
        </p:txBody>
      </p:sp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3963-682C-55F0-B405-FF33C759645D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/>
              <a:t>Cano Córdoba</a:t>
            </a:r>
            <a:r>
              <a:rPr lang="en-AT" sz="1800" dirty="0"/>
              <a:t> et al., </a:t>
            </a:r>
            <a:r>
              <a:rPr lang="en-AT" sz="1800" i="1" dirty="0"/>
              <a:t>Safety Shielding under Delayed Observation,</a:t>
            </a:r>
            <a:r>
              <a:rPr lang="en-AT" sz="1800" dirty="0"/>
              <a:t> ICAPS 2023</a:t>
            </a:r>
          </a:p>
        </p:txBody>
      </p:sp>
      <p:sp>
        <p:nvSpPr>
          <p:cNvPr id="3" name="Google Shape;308;g1bc33dc2a88_0_0">
            <a:extLst>
              <a:ext uri="{FF2B5EF4-FFF2-40B4-BE49-F238E27FC236}">
                <a16:creationId xmlns:a16="http://schemas.microsoft.com/office/drawing/2014/main" id="{83CD4683-1B2D-62DF-F153-AE8156362A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21" y="1633740"/>
            <a:ext cx="10239899" cy="498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/>
              <a:t>Introduction</a:t>
            </a:r>
            <a:endParaRPr lang="de-AT" sz="2400" b="1" dirty="0"/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Safety</a:t>
            </a:r>
            <a:r>
              <a:rPr lang="de-AT" sz="2400" b="1" dirty="0">
                <a:solidFill>
                  <a:schemeClr val="accent3"/>
                </a:solidFill>
              </a:rPr>
              <a:t> </a:t>
            </a:r>
            <a:r>
              <a:rPr lang="de-AT" sz="2400" b="1" dirty="0" err="1">
                <a:solidFill>
                  <a:schemeClr val="accent3"/>
                </a:solidFill>
              </a:rPr>
              <a:t>shields</a:t>
            </a:r>
            <a:r>
              <a:rPr lang="de-AT" sz="2400" b="1" dirty="0">
                <a:solidFill>
                  <a:schemeClr val="accent3"/>
                </a:solidFill>
              </a:rPr>
              <a:t>: </a:t>
            </a:r>
            <a:r>
              <a:rPr lang="de-AT" sz="2400" dirty="0" err="1">
                <a:solidFill>
                  <a:schemeClr val="accent3"/>
                </a:solidFill>
              </a:rPr>
              <a:t>regular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r>
              <a:rPr lang="de-AT" sz="2400" dirty="0">
                <a:solidFill>
                  <a:schemeClr val="accent3"/>
                </a:solidFill>
              </a:rPr>
              <a:t>, </a:t>
            </a:r>
            <a:r>
              <a:rPr lang="de-AT" sz="2400" dirty="0" err="1">
                <a:solidFill>
                  <a:schemeClr val="accent3"/>
                </a:solidFill>
              </a:rPr>
              <a:t>delay</a:t>
            </a:r>
            <a:r>
              <a:rPr lang="de-AT" sz="2400" dirty="0">
                <a:solidFill>
                  <a:schemeClr val="accent3"/>
                </a:solidFill>
              </a:rPr>
              <a:t>-resilient 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>
                <a:solidFill>
                  <a:schemeClr val="accent3"/>
                </a:solidFill>
              </a:rPr>
              <a:t>Experiments: </a:t>
            </a:r>
            <a:r>
              <a:rPr lang="de-AT" sz="2400" dirty="0" err="1">
                <a:solidFill>
                  <a:schemeClr val="accent3"/>
                </a:solidFill>
              </a:rPr>
              <a:t>collision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avoidance</a:t>
            </a:r>
            <a:r>
              <a:rPr lang="de-AT" sz="2400" dirty="0">
                <a:solidFill>
                  <a:schemeClr val="accent3"/>
                </a:solidFill>
              </a:rPr>
              <a:t> in Carla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Safety</a:t>
            </a:r>
            <a:r>
              <a:rPr lang="de-AT" sz="2400" b="1" dirty="0">
                <a:solidFill>
                  <a:schemeClr val="accent3"/>
                </a:solidFill>
              </a:rPr>
              <a:t> </a:t>
            </a:r>
            <a:r>
              <a:rPr lang="de-AT" sz="2400" b="1" dirty="0" err="1">
                <a:solidFill>
                  <a:schemeClr val="accent3"/>
                </a:solidFill>
              </a:rPr>
              <a:t>shields</a:t>
            </a:r>
            <a:r>
              <a:rPr lang="de-AT" sz="2400" b="1" dirty="0">
                <a:solidFill>
                  <a:schemeClr val="accent3"/>
                </a:solidFill>
              </a:rPr>
              <a:t>: </a:t>
            </a:r>
            <a:r>
              <a:rPr lang="de-AT" sz="2400" dirty="0" err="1">
                <a:solidFill>
                  <a:schemeClr val="accent3"/>
                </a:solidFill>
              </a:rPr>
              <a:t>Maximizing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delay-resilience</a:t>
            </a:r>
            <a:r>
              <a:rPr lang="de-AT" sz="2400" dirty="0">
                <a:solidFill>
                  <a:schemeClr val="accent3"/>
                </a:solidFill>
              </a:rPr>
              <a:t> in post-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>
                <a:solidFill>
                  <a:schemeClr val="accent3"/>
                </a:solidFill>
              </a:rPr>
              <a:t>Experiments: </a:t>
            </a:r>
            <a:r>
              <a:rPr lang="de-AT" sz="2400" dirty="0" err="1">
                <a:solidFill>
                  <a:schemeClr val="accent3"/>
                </a:solidFill>
              </a:rPr>
              <a:t>chase</a:t>
            </a:r>
            <a:r>
              <a:rPr lang="de-AT" sz="2400" dirty="0">
                <a:solidFill>
                  <a:schemeClr val="accent3"/>
                </a:solidFill>
              </a:rPr>
              <a:t> game in a </a:t>
            </a:r>
            <a:r>
              <a:rPr lang="de-AT" sz="2400" dirty="0" err="1">
                <a:solidFill>
                  <a:schemeClr val="accent3"/>
                </a:solidFill>
              </a:rPr>
              <a:t>gridworld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Conclusion</a:t>
            </a:r>
            <a:endParaRPr lang="de-AT" sz="2400" b="1" dirty="0">
              <a:solidFill>
                <a:schemeClr val="accent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7400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06"/>
    </mc:Choice>
    <mc:Fallback>
      <p:transition spd="slow" advTm="86106"/>
    </mc:Fallback>
  </mc:AlternateContent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en-US" b="1" dirty="0"/>
              <a:t>Delay-resilience vs. Robust-safety: Example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20</a:t>
            </a:fld>
            <a:endParaRPr/>
          </a:p>
        </p:txBody>
      </p:sp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3963-682C-55F0-B405-FF33C759645D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/>
              <a:t>Cano Córdoba</a:t>
            </a:r>
            <a:r>
              <a:rPr lang="en-AT" sz="1800" dirty="0"/>
              <a:t> et al., </a:t>
            </a:r>
            <a:r>
              <a:rPr lang="en-AT" sz="1800" i="1" dirty="0"/>
              <a:t>Safety Shielding under Delayed Observation,</a:t>
            </a:r>
            <a:r>
              <a:rPr lang="en-AT" sz="1800" dirty="0"/>
              <a:t> ICAPS 2023</a:t>
            </a:r>
          </a:p>
        </p:txBody>
      </p:sp>
      <p:pic>
        <p:nvPicPr>
          <p:cNvPr id="8" name="Picture 7" descr="A screenshot of a game&#10;&#10;Description automatically generated">
            <a:extLst>
              <a:ext uri="{FF2B5EF4-FFF2-40B4-BE49-F238E27FC236}">
                <a16:creationId xmlns:a16="http://schemas.microsoft.com/office/drawing/2014/main" id="{29DCBBB7-DDA6-AF08-D796-5D46170FD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70" y="3119527"/>
            <a:ext cx="2587055" cy="3281143"/>
          </a:xfrm>
          <a:prstGeom prst="rect">
            <a:avLst/>
          </a:prstGeom>
        </p:spPr>
      </p:pic>
      <p:pic>
        <p:nvPicPr>
          <p:cNvPr id="10" name="Picture 9" descr="A screenshot of a game&#10;&#10;Description automatically generated">
            <a:extLst>
              <a:ext uri="{FF2B5EF4-FFF2-40B4-BE49-F238E27FC236}">
                <a16:creationId xmlns:a16="http://schemas.microsoft.com/office/drawing/2014/main" id="{C1BB398F-EFED-F289-88CD-B8829D6CD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7809" y="2805853"/>
            <a:ext cx="2359069" cy="3569919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0C44BD47-DFFA-B3F0-03D5-0FDB1EC7FA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3003" y="2826730"/>
            <a:ext cx="2359069" cy="3528166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">
            <a:extLst>
              <a:ext uri="{FF2B5EF4-FFF2-40B4-BE49-F238E27FC236}">
                <a16:creationId xmlns:a16="http://schemas.microsoft.com/office/drawing/2014/main" id="{FB9A91F6-6DE2-0234-D42B-B828CEC654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36831" y="2868645"/>
            <a:ext cx="2444853" cy="3569919"/>
          </a:xfrm>
          <a:prstGeom prst="rect">
            <a:avLst/>
          </a:prstGeom>
        </p:spPr>
      </p:pic>
      <p:sp>
        <p:nvSpPr>
          <p:cNvPr id="15" name="Google Shape;1205;g1b2876d289f_0_226">
            <a:extLst>
              <a:ext uri="{FF2B5EF4-FFF2-40B4-BE49-F238E27FC236}">
                <a16:creationId xmlns:a16="http://schemas.microsoft.com/office/drawing/2014/main" id="{721730B6-167F-B102-F2E4-67C46C3C0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1923" y="1619350"/>
            <a:ext cx="7503671" cy="531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indent="-372768">
              <a:lnSpc>
                <a:spcPct val="80000"/>
              </a:lnSpc>
              <a:spcBef>
                <a:spcPts val="1005"/>
              </a:spcBef>
              <a:buSzPts val="2240"/>
              <a:buChar char="●"/>
            </a:pPr>
            <a:r>
              <a:rPr lang="en-US" sz="2600" dirty="0"/>
              <a:t>Moves: </a:t>
            </a:r>
            <a:r>
              <a:rPr lang="en-US" sz="2600" b="1" dirty="0"/>
              <a:t>U</a:t>
            </a:r>
            <a:r>
              <a:rPr lang="en-US" sz="2600" dirty="0"/>
              <a:t>p, </a:t>
            </a:r>
            <a:r>
              <a:rPr lang="en-US" sz="2600" b="1" dirty="0"/>
              <a:t>D</a:t>
            </a:r>
            <a:r>
              <a:rPr lang="en-US" sz="2600" dirty="0"/>
              <a:t>own, </a:t>
            </a:r>
            <a:r>
              <a:rPr lang="en-US" sz="2600" b="1" dirty="0"/>
              <a:t>R</a:t>
            </a:r>
            <a:r>
              <a:rPr lang="en-US" sz="2600" dirty="0"/>
              <a:t>ight, </a:t>
            </a:r>
            <a:r>
              <a:rPr lang="en-US" sz="2600" b="1" dirty="0"/>
              <a:t>L</a:t>
            </a:r>
            <a:r>
              <a:rPr lang="en-US" sz="2600" dirty="0"/>
              <a:t>eft, </a:t>
            </a:r>
            <a:r>
              <a:rPr lang="en-US" sz="2600" b="1" dirty="0"/>
              <a:t>N</a:t>
            </a:r>
            <a:r>
              <a:rPr lang="en-US" sz="2600" dirty="0"/>
              <a:t>one</a:t>
            </a:r>
            <a:endParaRPr sz="2600" dirty="0"/>
          </a:p>
          <a:p>
            <a:pPr marL="0" indent="0">
              <a:lnSpc>
                <a:spcPct val="80000"/>
              </a:lnSpc>
              <a:spcBef>
                <a:spcPts val="1005"/>
              </a:spcBef>
              <a:buSzPts val="770"/>
            </a:pPr>
            <a:endParaRPr sz="1548" dirty="0">
              <a:solidFill>
                <a:schemeClr val="lt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1393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06"/>
    </mc:Choice>
    <mc:Fallback>
      <p:transition spd="slow" advTm="86106"/>
    </mc:Fallback>
  </mc:AlternateContent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en-US" b="1" dirty="0"/>
              <a:t>Overview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21</a:t>
            </a:fld>
            <a:endParaRPr/>
          </a:p>
        </p:txBody>
      </p:sp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3963-682C-55F0-B405-FF33C759645D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/>
              <a:t>Cano Córdoba</a:t>
            </a:r>
            <a:r>
              <a:rPr lang="en-AT" sz="1800" dirty="0"/>
              <a:t> et al., </a:t>
            </a:r>
            <a:r>
              <a:rPr lang="en-AT" sz="1800" i="1" dirty="0"/>
              <a:t>Safety Shielding under Delayed Observation,</a:t>
            </a:r>
            <a:r>
              <a:rPr lang="en-AT" sz="1800" dirty="0"/>
              <a:t> ICAPS 2023</a:t>
            </a:r>
          </a:p>
        </p:txBody>
      </p:sp>
      <p:sp>
        <p:nvSpPr>
          <p:cNvPr id="3" name="Google Shape;308;g1bc33dc2a88_0_0">
            <a:extLst>
              <a:ext uri="{FF2B5EF4-FFF2-40B4-BE49-F238E27FC236}">
                <a16:creationId xmlns:a16="http://schemas.microsoft.com/office/drawing/2014/main" id="{83CD4683-1B2D-62DF-F153-AE8156362A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21" y="1633740"/>
            <a:ext cx="10239899" cy="498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Introduction</a:t>
            </a:r>
            <a:endParaRPr lang="de-AT" sz="2400" b="1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Safety</a:t>
            </a:r>
            <a:r>
              <a:rPr lang="de-AT" sz="2400" b="1" dirty="0">
                <a:solidFill>
                  <a:schemeClr val="accent3"/>
                </a:solidFill>
              </a:rPr>
              <a:t> </a:t>
            </a:r>
            <a:r>
              <a:rPr lang="de-AT" sz="2400" b="1" dirty="0" err="1">
                <a:solidFill>
                  <a:schemeClr val="accent3"/>
                </a:solidFill>
              </a:rPr>
              <a:t>shields</a:t>
            </a:r>
            <a:r>
              <a:rPr lang="de-AT" sz="2400" b="1" dirty="0">
                <a:solidFill>
                  <a:schemeClr val="accent3"/>
                </a:solidFill>
              </a:rPr>
              <a:t>: </a:t>
            </a:r>
            <a:r>
              <a:rPr lang="de-AT" sz="2400" dirty="0" err="1">
                <a:solidFill>
                  <a:schemeClr val="accent3"/>
                </a:solidFill>
              </a:rPr>
              <a:t>regular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r>
              <a:rPr lang="de-AT" sz="2400" dirty="0">
                <a:solidFill>
                  <a:schemeClr val="accent3"/>
                </a:solidFill>
              </a:rPr>
              <a:t>, </a:t>
            </a:r>
            <a:r>
              <a:rPr lang="de-AT" sz="2400" dirty="0" err="1">
                <a:solidFill>
                  <a:schemeClr val="accent3"/>
                </a:solidFill>
              </a:rPr>
              <a:t>delay</a:t>
            </a:r>
            <a:r>
              <a:rPr lang="de-AT" sz="2400" dirty="0">
                <a:solidFill>
                  <a:schemeClr val="accent3"/>
                </a:solidFill>
              </a:rPr>
              <a:t>-resilient 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>
                <a:solidFill>
                  <a:schemeClr val="accent3"/>
                </a:solidFill>
              </a:rPr>
              <a:t>Experiments: </a:t>
            </a:r>
            <a:r>
              <a:rPr lang="de-AT" sz="2400" dirty="0" err="1">
                <a:solidFill>
                  <a:schemeClr val="accent3"/>
                </a:solidFill>
              </a:rPr>
              <a:t>collision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avoidance</a:t>
            </a:r>
            <a:r>
              <a:rPr lang="de-AT" sz="2400" dirty="0">
                <a:solidFill>
                  <a:schemeClr val="accent3"/>
                </a:solidFill>
              </a:rPr>
              <a:t> in Carla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Safety</a:t>
            </a:r>
            <a:r>
              <a:rPr lang="de-AT" sz="2400" b="1" dirty="0">
                <a:solidFill>
                  <a:schemeClr val="accent3"/>
                </a:solidFill>
              </a:rPr>
              <a:t> </a:t>
            </a:r>
            <a:r>
              <a:rPr lang="de-AT" sz="2400" b="1" dirty="0" err="1">
                <a:solidFill>
                  <a:schemeClr val="accent3"/>
                </a:solidFill>
              </a:rPr>
              <a:t>shields</a:t>
            </a:r>
            <a:r>
              <a:rPr lang="de-AT" sz="2400" b="1" dirty="0">
                <a:solidFill>
                  <a:schemeClr val="accent3"/>
                </a:solidFill>
              </a:rPr>
              <a:t>: </a:t>
            </a:r>
            <a:r>
              <a:rPr lang="de-AT" sz="2400" dirty="0" err="1">
                <a:solidFill>
                  <a:schemeClr val="accent3"/>
                </a:solidFill>
              </a:rPr>
              <a:t>Maximizing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delay-resilience</a:t>
            </a:r>
            <a:r>
              <a:rPr lang="de-AT" sz="2400" dirty="0">
                <a:solidFill>
                  <a:schemeClr val="accent3"/>
                </a:solidFill>
              </a:rPr>
              <a:t> in post-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>
                <a:solidFill>
                  <a:schemeClr val="tx1"/>
                </a:solidFill>
              </a:rPr>
              <a:t>Experiments: </a:t>
            </a:r>
            <a:r>
              <a:rPr lang="de-AT" sz="2400" dirty="0" err="1">
                <a:solidFill>
                  <a:schemeClr val="tx1"/>
                </a:solidFill>
              </a:rPr>
              <a:t>chase</a:t>
            </a:r>
            <a:r>
              <a:rPr lang="de-AT" sz="2400" dirty="0">
                <a:solidFill>
                  <a:schemeClr val="tx1"/>
                </a:solidFill>
              </a:rPr>
              <a:t> game in a </a:t>
            </a:r>
            <a:r>
              <a:rPr lang="de-AT" sz="2400" dirty="0" err="1">
                <a:solidFill>
                  <a:schemeClr val="tx1"/>
                </a:solidFill>
              </a:rPr>
              <a:t>gridworld</a:t>
            </a:r>
            <a:endParaRPr lang="de-AT" sz="2400" dirty="0">
              <a:solidFill>
                <a:schemeClr val="tx1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Conclusion</a:t>
            </a:r>
            <a:endParaRPr lang="de-AT" sz="2400" b="1" dirty="0">
              <a:solidFill>
                <a:schemeClr val="accent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334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06"/>
    </mc:Choice>
    <mc:Fallback>
      <p:transition spd="slow" advTm="86106"/>
    </mc:Fallback>
  </mc:AlternateContent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b2876d289f_0_244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Safety</a:t>
            </a:r>
            <a:r>
              <a:rPr lang="de-AT" b="1" dirty="0"/>
              <a:t> Shields </a:t>
            </a:r>
            <a:r>
              <a:rPr lang="en-US" b="1" dirty="0"/>
              <a:t>– Chase Game in a </a:t>
            </a:r>
            <a:r>
              <a:rPr lang="en-US" b="1" dirty="0" err="1"/>
              <a:t>Gridworld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1227" name="Google Shape;1227;g1b2876d289f_0_244"/>
          <p:cNvSpPr txBox="1">
            <a:spLocks noGrp="1"/>
          </p:cNvSpPr>
          <p:nvPr>
            <p:ph type="body" idx="1"/>
          </p:nvPr>
        </p:nvSpPr>
        <p:spPr>
          <a:xfrm>
            <a:off x="35520" y="1317821"/>
            <a:ext cx="11939111" cy="587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endParaRPr dirty="0"/>
          </a:p>
          <a:p>
            <a:pPr indent="0">
              <a:spcBef>
                <a:spcPts val="1005"/>
              </a:spcBef>
            </a:pPr>
            <a:r>
              <a:rPr lang="de-AT" b="1" dirty="0" err="1"/>
              <a:t>Gridworld</a:t>
            </a:r>
            <a:r>
              <a:rPr lang="de-AT" b="1" dirty="0"/>
              <a:t> </a:t>
            </a:r>
            <a:r>
              <a:rPr lang="de-AT" b="1" dirty="0" err="1"/>
              <a:t>experiments</a:t>
            </a:r>
            <a:r>
              <a:rPr lang="de-AT" dirty="0"/>
              <a:t>:</a:t>
            </a:r>
            <a:endParaRPr dirty="0"/>
          </a:p>
          <a:p>
            <a:pPr marL="919155" indent="-306544">
              <a:spcBef>
                <a:spcPts val="1005"/>
              </a:spcBef>
              <a:buSzPct val="56521"/>
              <a:buChar char="●"/>
            </a:pPr>
            <a:r>
              <a:rPr lang="de-AT" sz="2312" dirty="0"/>
              <a:t>Robot </a:t>
            </a:r>
            <a:r>
              <a:rPr lang="de-AT" sz="2312" dirty="0" err="1"/>
              <a:t>tries</a:t>
            </a:r>
            <a:r>
              <a:rPr lang="de-AT" sz="2312" dirty="0"/>
              <a:t> </a:t>
            </a:r>
            <a:r>
              <a:rPr lang="de-AT" sz="2312" dirty="0" err="1"/>
              <a:t>to</a:t>
            </a:r>
            <a:r>
              <a:rPr lang="de-AT" sz="2312" dirty="0"/>
              <a:t> </a:t>
            </a:r>
            <a:r>
              <a:rPr lang="de-AT" sz="2312" dirty="0" err="1"/>
              <a:t>get</a:t>
            </a:r>
            <a:r>
              <a:rPr lang="de-AT" sz="2312" dirty="0"/>
              <a:t> </a:t>
            </a:r>
            <a:r>
              <a:rPr lang="de-AT" sz="2312" dirty="0" err="1"/>
              <a:t>treasure</a:t>
            </a:r>
            <a:endParaRPr sz="2312" dirty="0"/>
          </a:p>
          <a:p>
            <a:pPr marL="919155" indent="-306544">
              <a:spcBef>
                <a:spcPts val="1005"/>
              </a:spcBef>
              <a:buSzPct val="56521"/>
              <a:buChar char="●"/>
            </a:pPr>
            <a:r>
              <a:rPr lang="de-AT" sz="2312" dirty="0"/>
              <a:t>Kid </a:t>
            </a:r>
            <a:r>
              <a:rPr lang="de-AT" sz="2312" dirty="0" err="1"/>
              <a:t>tries</a:t>
            </a:r>
            <a:r>
              <a:rPr lang="de-AT" sz="2312" dirty="0"/>
              <a:t> </a:t>
            </a:r>
            <a:r>
              <a:rPr lang="de-AT" sz="2312" dirty="0" err="1"/>
              <a:t>to</a:t>
            </a:r>
            <a:r>
              <a:rPr lang="de-AT" sz="2312" dirty="0"/>
              <a:t> </a:t>
            </a:r>
            <a:r>
              <a:rPr lang="de-AT" sz="2312" dirty="0" err="1"/>
              <a:t>collide</a:t>
            </a:r>
            <a:r>
              <a:rPr lang="de-AT" sz="2312" dirty="0"/>
              <a:t> </a:t>
            </a:r>
            <a:r>
              <a:rPr lang="de-AT" sz="2312" dirty="0" err="1"/>
              <a:t>with</a:t>
            </a:r>
            <a:r>
              <a:rPr lang="de-AT" sz="2312" dirty="0"/>
              <a:t> </a:t>
            </a:r>
            <a:r>
              <a:rPr lang="de-AT" sz="2312" dirty="0" err="1"/>
              <a:t>robot</a:t>
            </a:r>
            <a:endParaRPr sz="2312" dirty="0"/>
          </a:p>
          <a:p>
            <a:pPr marL="919155" indent="-306544">
              <a:spcBef>
                <a:spcPts val="1005"/>
              </a:spcBef>
              <a:buSzPct val="56521"/>
              <a:buChar char="●"/>
            </a:pPr>
            <a:r>
              <a:rPr lang="de-AT" sz="2312" dirty="0" err="1"/>
              <a:t>Collision</a:t>
            </a:r>
            <a:r>
              <a:rPr lang="de-AT" sz="2312" dirty="0"/>
              <a:t> </a:t>
            </a:r>
            <a:r>
              <a:rPr lang="de-AT" sz="2312" dirty="0" err="1"/>
              <a:t>ends</a:t>
            </a:r>
            <a:r>
              <a:rPr lang="de-AT" sz="2312" dirty="0"/>
              <a:t> </a:t>
            </a:r>
            <a:r>
              <a:rPr lang="de-AT" sz="2312" dirty="0" err="1"/>
              <a:t>the</a:t>
            </a:r>
            <a:r>
              <a:rPr lang="de-AT" sz="2312" dirty="0"/>
              <a:t> game</a:t>
            </a:r>
            <a:endParaRPr sz="2312" dirty="0"/>
          </a:p>
          <a:p>
            <a:pPr marL="0" indent="0">
              <a:spcBef>
                <a:spcPts val="1005"/>
              </a:spcBef>
            </a:pPr>
            <a:endParaRPr dirty="0"/>
          </a:p>
          <a:p>
            <a:pPr marL="0" indent="459577">
              <a:spcBef>
                <a:spcPts val="1005"/>
              </a:spcBef>
            </a:pPr>
            <a:r>
              <a:rPr lang="de-AT" b="1" dirty="0" err="1"/>
              <a:t>Results</a:t>
            </a:r>
            <a:endParaRPr b="1" dirty="0"/>
          </a:p>
          <a:p>
            <a:pPr marL="919155" indent="-306544">
              <a:spcBef>
                <a:spcPts val="1005"/>
              </a:spcBef>
              <a:buSzPct val="56521"/>
              <a:buChar char="●"/>
            </a:pPr>
            <a:r>
              <a:rPr lang="de-AT" sz="2312" b="1" dirty="0" err="1">
                <a:solidFill>
                  <a:schemeClr val="accent2"/>
                </a:solidFill>
              </a:rPr>
              <a:t>Faster</a:t>
            </a:r>
            <a:r>
              <a:rPr lang="de-AT" sz="2312" dirty="0"/>
              <a:t> </a:t>
            </a:r>
            <a:r>
              <a:rPr lang="de-AT" sz="2312" dirty="0" err="1"/>
              <a:t>implementation</a:t>
            </a:r>
            <a:r>
              <a:rPr lang="de-AT" sz="2312" dirty="0"/>
              <a:t> </a:t>
            </a:r>
            <a:r>
              <a:rPr lang="de-AT" sz="2312" dirty="0" err="1"/>
              <a:t>than</a:t>
            </a:r>
            <a:r>
              <a:rPr lang="de-AT" sz="2312" dirty="0"/>
              <a:t> [Chen et al.]</a:t>
            </a:r>
          </a:p>
          <a:p>
            <a:pPr marL="919155" indent="-306544">
              <a:spcBef>
                <a:spcPts val="1005"/>
              </a:spcBef>
              <a:buSzPct val="56521"/>
              <a:buChar char="●"/>
            </a:pPr>
            <a:r>
              <a:rPr lang="de-AT" sz="2312" dirty="0"/>
              <a:t>Different </a:t>
            </a:r>
            <a:r>
              <a:rPr lang="de-AT" sz="2312" dirty="0" err="1"/>
              <a:t>behavior</a:t>
            </a:r>
            <a:r>
              <a:rPr lang="de-AT" sz="2312" dirty="0"/>
              <a:t> </a:t>
            </a:r>
            <a:r>
              <a:rPr lang="de-AT" sz="2312" dirty="0" err="1"/>
              <a:t>for</a:t>
            </a:r>
            <a:r>
              <a:rPr lang="de-AT" sz="2312" dirty="0"/>
              <a:t> different </a:t>
            </a:r>
            <a:r>
              <a:rPr lang="de-AT" sz="2312" dirty="0" err="1"/>
              <a:t>types</a:t>
            </a:r>
            <a:r>
              <a:rPr lang="de-AT" sz="2312" dirty="0"/>
              <a:t> </a:t>
            </a:r>
            <a:r>
              <a:rPr lang="de-AT" sz="2312" dirty="0" err="1"/>
              <a:t>of</a:t>
            </a:r>
            <a:r>
              <a:rPr lang="de-AT" sz="2312" dirty="0"/>
              <a:t> </a:t>
            </a:r>
            <a:r>
              <a:rPr lang="de-AT" sz="2312" dirty="0" err="1"/>
              <a:t>shields</a:t>
            </a:r>
            <a:endParaRPr lang="de-AT" sz="2312" dirty="0"/>
          </a:p>
          <a:p>
            <a:pPr marL="1378733" lvl="1" indent="-306544">
              <a:spcBef>
                <a:spcPts val="1005"/>
              </a:spcBef>
              <a:buSzPct val="56521"/>
              <a:buChar char="●"/>
            </a:pPr>
            <a:r>
              <a:rPr lang="de-AT" sz="2312" dirty="0" err="1"/>
              <a:t>Pre-shields</a:t>
            </a:r>
            <a:r>
              <a:rPr lang="de-AT" sz="2312" dirty="0"/>
              <a:t> </a:t>
            </a:r>
            <a:r>
              <a:rPr lang="de-AT" sz="2312" dirty="0" err="1"/>
              <a:t>obtain</a:t>
            </a:r>
            <a:r>
              <a:rPr lang="de-AT" sz="2312" dirty="0"/>
              <a:t> </a:t>
            </a:r>
            <a:r>
              <a:rPr lang="de-AT" sz="2312" dirty="0" err="1"/>
              <a:t>more</a:t>
            </a:r>
            <a:r>
              <a:rPr lang="de-AT" sz="2312" dirty="0"/>
              <a:t> score</a:t>
            </a:r>
          </a:p>
          <a:p>
            <a:pPr marL="1378733" lvl="1" indent="-306544">
              <a:spcBef>
                <a:spcPts val="1005"/>
              </a:spcBef>
              <a:buSzPct val="56521"/>
              <a:buChar char="●"/>
            </a:pPr>
            <a:r>
              <a:rPr lang="de-AT" sz="2312" dirty="0"/>
              <a:t>Post </a:t>
            </a:r>
            <a:r>
              <a:rPr lang="de-AT" sz="2312" dirty="0" err="1"/>
              <a:t>shields</a:t>
            </a:r>
            <a:r>
              <a:rPr lang="de-AT" sz="2312" dirty="0"/>
              <a:t> </a:t>
            </a:r>
            <a:r>
              <a:rPr lang="de-AT" sz="2312" dirty="0" err="1"/>
              <a:t>interrupt</a:t>
            </a:r>
            <a:r>
              <a:rPr lang="de-AT" sz="2312" dirty="0"/>
              <a:t> </a:t>
            </a:r>
            <a:r>
              <a:rPr lang="de-AT" sz="2312" dirty="0" err="1"/>
              <a:t>less</a:t>
            </a:r>
            <a:endParaRPr sz="2312" dirty="0"/>
          </a:p>
        </p:txBody>
      </p:sp>
      <p:sp>
        <p:nvSpPr>
          <p:cNvPr id="1230" name="Google Shape;1230;g1b2876d289f_0_244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22</a:t>
            </a:fld>
            <a:endParaRPr/>
          </a:p>
        </p:txBody>
      </p:sp>
      <p:pic>
        <p:nvPicPr>
          <p:cNvPr id="1232" name="Google Shape;1232;g1b2876d289f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4572" y="1532969"/>
            <a:ext cx="5176730" cy="441131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2;g1bc33dc2a88_0_0">
            <a:extLst>
              <a:ext uri="{FF2B5EF4-FFF2-40B4-BE49-F238E27FC236}">
                <a16:creationId xmlns:a16="http://schemas.microsoft.com/office/drawing/2014/main" id="{5EF0F268-886A-661C-CEB9-2085A9B60878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6E24D1-B7E3-20C7-A1CF-5B9285524089}"/>
              </a:ext>
            </a:extLst>
          </p:cNvPr>
          <p:cNvSpPr txBox="1"/>
          <p:nvPr/>
        </p:nvSpPr>
        <p:spPr>
          <a:xfrm>
            <a:off x="217756" y="6991792"/>
            <a:ext cx="1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Chen et al., </a:t>
            </a:r>
            <a:r>
              <a:rPr lang="en-GB" sz="1800" i="1" dirty="0"/>
              <a:t>Indecision and delays are the parents of failure.</a:t>
            </a:r>
            <a:r>
              <a:rPr lang="en-GB" sz="1800" dirty="0"/>
              <a:t> Acta Informatica, 2020</a:t>
            </a:r>
          </a:p>
        </p:txBody>
      </p:sp>
    </p:spTree>
    <p:extLst>
      <p:ext uri="{BB962C8B-B14F-4D97-AF65-F5344CB8AC3E}">
        <p14:creationId xmlns:p14="http://schemas.microsoft.com/office/powerpoint/2010/main" val="2753561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b2876d289f_0_244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Safety</a:t>
            </a:r>
            <a:r>
              <a:rPr lang="de-AT" b="1" dirty="0"/>
              <a:t> Shields </a:t>
            </a:r>
            <a:r>
              <a:rPr lang="en-US" b="1" dirty="0"/>
              <a:t>– Shield Synthesis Cost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1230" name="Google Shape;1230;g1b2876d289f_0_244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23</a:t>
            </a:fld>
            <a:endParaRPr/>
          </a:p>
        </p:txBody>
      </p:sp>
      <p:sp>
        <p:nvSpPr>
          <p:cNvPr id="5" name="Google Shape;312;g1bc33dc2a88_0_0">
            <a:extLst>
              <a:ext uri="{FF2B5EF4-FFF2-40B4-BE49-F238E27FC236}">
                <a16:creationId xmlns:a16="http://schemas.microsoft.com/office/drawing/2014/main" id="{5EF0F268-886A-661C-CEB9-2085A9B60878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8A323D-D87F-3CE2-5038-8838B32FE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308" y="2472745"/>
            <a:ext cx="5295505" cy="3660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8BC755-D291-95FB-6FBF-5B693E67A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51" y="2472745"/>
            <a:ext cx="7111177" cy="366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488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1b2876d289f_0_244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Safety</a:t>
            </a:r>
            <a:r>
              <a:rPr lang="de-AT" b="1" dirty="0"/>
              <a:t> Shields </a:t>
            </a:r>
            <a:r>
              <a:rPr lang="en-US" b="1" dirty="0"/>
              <a:t>– </a:t>
            </a:r>
            <a:r>
              <a:rPr lang="en-US" b="1" dirty="0" err="1"/>
              <a:t>Gridworld</a:t>
            </a:r>
            <a:r>
              <a:rPr lang="en-US" b="1" dirty="0"/>
              <a:t> Performance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1230" name="Google Shape;1230;g1b2876d289f_0_244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24</a:t>
            </a:fld>
            <a:endParaRPr/>
          </a:p>
        </p:txBody>
      </p:sp>
      <p:sp>
        <p:nvSpPr>
          <p:cNvPr id="5" name="Google Shape;312;g1bc33dc2a88_0_0">
            <a:extLst>
              <a:ext uri="{FF2B5EF4-FFF2-40B4-BE49-F238E27FC236}">
                <a16:creationId xmlns:a16="http://schemas.microsoft.com/office/drawing/2014/main" id="{5EF0F268-886A-661C-CEB9-2085A9B60878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A2BB8F-6DB3-18C6-D069-FDB32163D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50" y="2376220"/>
            <a:ext cx="65913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001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bc901b81b2_0_254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Contributions</a:t>
            </a:r>
            <a:r>
              <a:rPr lang="de-AT" b="1" dirty="0"/>
              <a:t> &amp; Future Work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997" name="Google Shape;997;g1bc901b81b2_0_254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25</a:t>
            </a:fld>
            <a:endParaRPr/>
          </a:p>
        </p:txBody>
      </p:sp>
      <p:sp>
        <p:nvSpPr>
          <p:cNvPr id="2" name="Google Shape;277;g1bc901b81b2_0_359">
            <a:extLst>
              <a:ext uri="{FF2B5EF4-FFF2-40B4-BE49-F238E27FC236}">
                <a16:creationId xmlns:a16="http://schemas.microsoft.com/office/drawing/2014/main" id="{DE8AAB98-1FD3-C75D-B51E-D094D843F4A0}"/>
              </a:ext>
            </a:extLst>
          </p:cNvPr>
          <p:cNvSpPr/>
          <p:nvPr/>
        </p:nvSpPr>
        <p:spPr>
          <a:xfrm>
            <a:off x="490835" y="1567088"/>
            <a:ext cx="5482261" cy="4744256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>
              <a:spcBef>
                <a:spcPts val="1005"/>
              </a:spcBef>
            </a:pPr>
            <a:r>
              <a:rPr lang="de-AT" sz="2412" b="1" dirty="0" err="1"/>
              <a:t>Contributions</a:t>
            </a:r>
            <a:endParaRPr sz="2412" b="1" dirty="0"/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dirty="0" err="1"/>
              <a:t>Adapt</a:t>
            </a:r>
            <a:r>
              <a:rPr lang="de-AT" sz="2412" dirty="0"/>
              <a:t> </a:t>
            </a:r>
            <a:r>
              <a:rPr lang="de-AT" sz="2412" dirty="0" err="1"/>
              <a:t>shield</a:t>
            </a:r>
            <a:r>
              <a:rPr lang="de-AT" sz="2412" dirty="0"/>
              <a:t> </a:t>
            </a:r>
            <a:r>
              <a:rPr lang="de-AT" sz="2412" dirty="0" err="1"/>
              <a:t>synthesis</a:t>
            </a:r>
            <a:r>
              <a:rPr lang="de-AT" sz="2412" dirty="0"/>
              <a:t> </a:t>
            </a:r>
            <a:r>
              <a:rPr lang="de-AT" sz="2412" dirty="0" err="1"/>
              <a:t>to</a:t>
            </a:r>
            <a:r>
              <a:rPr lang="de-AT" sz="2412" dirty="0"/>
              <a:t> </a:t>
            </a:r>
            <a:r>
              <a:rPr lang="de-AT" sz="2412" dirty="0" err="1"/>
              <a:t>work</a:t>
            </a:r>
            <a:r>
              <a:rPr lang="de-AT" sz="2412" dirty="0"/>
              <a:t> </a:t>
            </a:r>
            <a:r>
              <a:rPr lang="de-AT" sz="2412" dirty="0" err="1"/>
              <a:t>with</a:t>
            </a:r>
            <a:r>
              <a:rPr lang="de-AT" sz="2412" dirty="0"/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delayed</a:t>
            </a:r>
            <a:r>
              <a:rPr lang="de-AT" sz="2412" b="1" dirty="0">
                <a:solidFill>
                  <a:schemeClr val="accent2"/>
                </a:solidFill>
              </a:rPr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observations</a:t>
            </a:r>
            <a:r>
              <a:rPr lang="de-AT" sz="2412" b="1" dirty="0">
                <a:solidFill>
                  <a:schemeClr val="accent4"/>
                </a:solidFill>
              </a:rPr>
              <a:t>.</a:t>
            </a:r>
            <a:endParaRPr sz="2412" b="1" dirty="0">
              <a:solidFill>
                <a:schemeClr val="accent4"/>
              </a:solidFill>
            </a:endParaRPr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dirty="0"/>
              <a:t>First </a:t>
            </a:r>
            <a:r>
              <a:rPr lang="de-AT" sz="2412" dirty="0" err="1"/>
              <a:t>implementation</a:t>
            </a:r>
            <a:r>
              <a:rPr lang="de-AT" sz="2412" dirty="0"/>
              <a:t> </a:t>
            </a:r>
            <a:r>
              <a:rPr lang="de-AT" sz="2412" dirty="0" err="1"/>
              <a:t>of</a:t>
            </a:r>
            <a:r>
              <a:rPr lang="de-AT" sz="2412" dirty="0"/>
              <a:t> </a:t>
            </a:r>
            <a:r>
              <a:rPr lang="de-AT" sz="2412" dirty="0" err="1"/>
              <a:t>shielding</a:t>
            </a:r>
            <a:r>
              <a:rPr lang="de-AT" sz="2412" dirty="0"/>
              <a:t> in </a:t>
            </a:r>
            <a:r>
              <a:rPr lang="de-AT" sz="2412" b="1" dirty="0" err="1">
                <a:solidFill>
                  <a:schemeClr val="accent4"/>
                </a:solidFill>
              </a:rPr>
              <a:t>car</a:t>
            </a:r>
            <a:r>
              <a:rPr lang="de-AT" sz="2412" b="1" dirty="0">
                <a:solidFill>
                  <a:schemeClr val="accent4"/>
                </a:solidFill>
              </a:rPr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simulator</a:t>
            </a:r>
            <a:endParaRPr lang="de-AT" sz="2412" b="1" dirty="0">
              <a:solidFill>
                <a:schemeClr val="accent4"/>
              </a:solidFill>
            </a:endParaRPr>
          </a:p>
          <a:p>
            <a:pPr marL="76596">
              <a:spcBef>
                <a:spcPts val="1005"/>
              </a:spcBef>
              <a:buSzPts val="2400"/>
            </a:pPr>
            <a:endParaRPr lang="de-AT" sz="2412" b="1" dirty="0">
              <a:solidFill>
                <a:schemeClr val="accent4"/>
              </a:solidFill>
            </a:endParaRPr>
          </a:p>
          <a:p>
            <a:pPr marL="76596">
              <a:spcBef>
                <a:spcPts val="1005"/>
              </a:spcBef>
              <a:buSzPts val="2400"/>
            </a:pPr>
            <a:r>
              <a:rPr lang="de-AT" sz="2412" b="1" dirty="0">
                <a:solidFill>
                  <a:schemeClr val="tx1"/>
                </a:solidFill>
              </a:rPr>
              <a:t>Future/in-progress </a:t>
            </a:r>
            <a:r>
              <a:rPr lang="de-AT" sz="2412" b="1" dirty="0" err="1">
                <a:solidFill>
                  <a:schemeClr val="tx1"/>
                </a:solidFill>
              </a:rPr>
              <a:t>work</a:t>
            </a:r>
            <a:endParaRPr lang="de-AT" sz="2412" b="1" dirty="0">
              <a:solidFill>
                <a:schemeClr val="tx1"/>
              </a:solidFill>
            </a:endParaRPr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b="1" dirty="0" err="1">
                <a:solidFill>
                  <a:schemeClr val="accent4"/>
                </a:solidFill>
              </a:rPr>
              <a:t>Probabilistic</a:t>
            </a:r>
            <a:r>
              <a:rPr lang="de-AT" sz="2412" dirty="0"/>
              <a:t> </a:t>
            </a:r>
            <a:r>
              <a:rPr lang="de-AT" sz="2412" dirty="0" err="1"/>
              <a:t>models</a:t>
            </a:r>
            <a:endParaRPr lang="de-AT" sz="2412" dirty="0"/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b="1" dirty="0" err="1">
                <a:solidFill>
                  <a:schemeClr val="accent4"/>
                </a:solidFill>
              </a:rPr>
              <a:t>Continuous</a:t>
            </a:r>
            <a:r>
              <a:rPr lang="de-AT" sz="2412" dirty="0" err="1"/>
              <a:t>-state</a:t>
            </a:r>
            <a:r>
              <a:rPr lang="de-AT" sz="2412" dirty="0"/>
              <a:t> </a:t>
            </a:r>
            <a:r>
              <a:rPr lang="de-AT" sz="2412" dirty="0" err="1"/>
              <a:t>models</a:t>
            </a:r>
            <a:endParaRPr sz="2412" b="1" dirty="0">
              <a:solidFill>
                <a:schemeClr val="accent4"/>
              </a:solidFill>
            </a:endParaRPr>
          </a:p>
          <a:p>
            <a:endParaRPr sz="140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F8349-9BBA-628A-F227-FA8F612D7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674" y="940820"/>
            <a:ext cx="4971842" cy="4971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3F3E85-55A2-7957-911A-246BE5E8C016}"/>
              </a:ext>
            </a:extLst>
          </p:cNvPr>
          <p:cNvSpPr txBox="1"/>
          <p:nvPr/>
        </p:nvSpPr>
        <p:spPr>
          <a:xfrm>
            <a:off x="5895773" y="6130327"/>
            <a:ext cx="692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</a:t>
            </a:r>
            <a:r>
              <a:rPr lang="en-GB" sz="2400" dirty="0" err="1"/>
              <a:t>filipcano</a:t>
            </a:r>
            <a:r>
              <a:rPr lang="en-GB" sz="2400" dirty="0"/>
              <a:t>/safety-shields-delayed</a:t>
            </a:r>
            <a:endParaRPr lang="en-AT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C5CA5F-6ABB-729C-D453-6C8BA19AA396}"/>
              </a:ext>
            </a:extLst>
          </p:cNvPr>
          <p:cNvGrpSpPr/>
          <p:nvPr/>
        </p:nvGrpSpPr>
        <p:grpSpPr>
          <a:xfrm>
            <a:off x="-20111" y="6990673"/>
            <a:ext cx="12914812" cy="307778"/>
            <a:chOff x="0" y="6881025"/>
            <a:chExt cx="12914812" cy="307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1A27CF-B37A-9A8E-EADC-A3CA3F44B3F1}"/>
                </a:ext>
              </a:extLst>
            </p:cNvPr>
            <p:cNvSpPr txBox="1"/>
            <p:nvPr/>
          </p:nvSpPr>
          <p:spPr>
            <a:xfrm>
              <a:off x="0" y="6881026"/>
              <a:ext cx="12679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This work has received funding from the European Union’s Horizon 2020 research and innovation programme under grant agreement Nº 956123 - FOCETA.</a:t>
              </a:r>
              <a:endParaRPr lang="en-AT" dirty="0"/>
            </a:p>
          </p:txBody>
        </p:sp>
        <p:pic>
          <p:nvPicPr>
            <p:cNvPr id="11" name="Picture 10" descr="A blue flag with yellow stars in the center&#10;&#10;Description automatically generated">
              <a:extLst>
                <a:ext uri="{FF2B5EF4-FFF2-40B4-BE49-F238E27FC236}">
                  <a16:creationId xmlns:a16="http://schemas.microsoft.com/office/drawing/2014/main" id="{9E02547F-1C0A-6056-69E7-892F9B0E9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1593" y="6881025"/>
              <a:ext cx="403219" cy="269871"/>
            </a:xfrm>
            <a:prstGeom prst="rect">
              <a:avLst/>
            </a:prstGeom>
          </p:spPr>
        </p:pic>
      </p:grpSp>
      <p:sp>
        <p:nvSpPr>
          <p:cNvPr id="13" name="Google Shape;312;g1bc33dc2a88_0_0">
            <a:extLst>
              <a:ext uri="{FF2B5EF4-FFF2-40B4-BE49-F238E27FC236}">
                <a16:creationId xmlns:a16="http://schemas.microsoft.com/office/drawing/2014/main" id="{04BD66B5-1AB8-F5C8-0A1F-A5D474E55922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/>
              <a:t>Safety Shielding under Delayed Observation					Filip Cano Córdoba</a:t>
            </a:r>
            <a:endParaRPr lang="de-A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3"/>
    </mc:Choice>
    <mc:Fallback xmlns="">
      <p:transition spd="slow" advTm="12553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1b2876d289f_0_235"/>
          <p:cNvSpPr txBox="1">
            <a:spLocks noGrp="1"/>
          </p:cNvSpPr>
          <p:nvPr>
            <p:ph type="title"/>
          </p:nvPr>
        </p:nvSpPr>
        <p:spPr>
          <a:xfrm>
            <a:off x="877374" y="785613"/>
            <a:ext cx="11939111" cy="1060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ct val="100000"/>
            </a:pPr>
            <a:r>
              <a:rPr lang="de-AT" b="1"/>
              <a:t>Delay-resilience and Robust safety can be arbitrarily different</a:t>
            </a:r>
            <a:endParaRPr b="1"/>
          </a:p>
          <a:p>
            <a:pPr>
              <a:buSzPct val="100000"/>
            </a:pPr>
            <a:endParaRPr/>
          </a:p>
        </p:txBody>
      </p:sp>
      <p:sp>
        <p:nvSpPr>
          <p:cNvPr id="1213" name="Google Shape;1213;g1b2876d289f_0_235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26</a:t>
            </a:fld>
            <a:endParaRPr/>
          </a:p>
        </p:txBody>
      </p:sp>
      <p:sp>
        <p:nvSpPr>
          <p:cNvPr id="1215" name="Google Shape;1215;g1b2876d289f_0_235"/>
          <p:cNvSpPr/>
          <p:nvPr/>
        </p:nvSpPr>
        <p:spPr>
          <a:xfrm>
            <a:off x="962887" y="1991885"/>
            <a:ext cx="5598202" cy="99389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r>
              <a:rPr lang="de-AT" sz="1407" b="1"/>
              <a:t>Theorem</a:t>
            </a:r>
            <a:r>
              <a:rPr lang="de-AT" sz="1407"/>
              <a:t>: For all 𝛿 &gt; 0 and all k &gt; 0, exists G</a:t>
            </a:r>
            <a:r>
              <a:rPr lang="de-AT" sz="1407" baseline="-25000"/>
              <a:t>k,𝛿</a:t>
            </a:r>
            <a:r>
              <a:rPr lang="de-AT" sz="1407"/>
              <a:t> such that</a:t>
            </a:r>
            <a:endParaRPr sz="1407"/>
          </a:p>
          <a:p>
            <a:pPr indent="459577"/>
            <a:r>
              <a:rPr lang="de-AT" sz="1407"/>
              <a:t>𝜙</a:t>
            </a:r>
            <a:r>
              <a:rPr lang="de-AT" sz="1407" baseline="-25000"/>
              <a:t>dr</a:t>
            </a:r>
            <a:r>
              <a:rPr lang="de-AT" sz="1407"/>
              <a:t>(G</a:t>
            </a:r>
            <a:r>
              <a:rPr lang="de-AT" sz="1407" baseline="-25000"/>
              <a:t>k,𝛿</a:t>
            </a:r>
            <a:r>
              <a:rPr lang="de-AT" sz="1407"/>
              <a:t>) &gt; 𝛿 	and 		𝜙</a:t>
            </a:r>
            <a:r>
              <a:rPr lang="de-AT" sz="1407" baseline="-25000"/>
              <a:t>rs</a:t>
            </a:r>
            <a:r>
              <a:rPr lang="de-AT" sz="1407"/>
              <a:t>(G</a:t>
            </a:r>
            <a:r>
              <a:rPr lang="de-AT" sz="1407" baseline="-25000"/>
              <a:t>k,𝛿</a:t>
            </a:r>
            <a:r>
              <a:rPr lang="de-AT" sz="1407"/>
              <a:t>) &lt; 𝛿 + k + 1</a:t>
            </a:r>
            <a:endParaRPr sz="1407"/>
          </a:p>
        </p:txBody>
      </p:sp>
      <p:sp>
        <p:nvSpPr>
          <p:cNvPr id="1216" name="Google Shape;1216;g1b2876d289f_0_235"/>
          <p:cNvSpPr/>
          <p:nvPr/>
        </p:nvSpPr>
        <p:spPr>
          <a:xfrm>
            <a:off x="7124452" y="1991885"/>
            <a:ext cx="5598202" cy="993896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r>
              <a:rPr lang="de-AT" sz="1407" b="1"/>
              <a:t>Theorem</a:t>
            </a:r>
            <a:r>
              <a:rPr lang="de-AT" sz="1407"/>
              <a:t>: For all 𝛿 &gt; 0 and all k &gt; 0, exists G</a:t>
            </a:r>
            <a:r>
              <a:rPr lang="de-AT" sz="1407" baseline="-25000"/>
              <a:t>k,𝛿</a:t>
            </a:r>
            <a:r>
              <a:rPr lang="de-AT" sz="1407"/>
              <a:t> such that</a:t>
            </a:r>
            <a:endParaRPr sz="1407"/>
          </a:p>
          <a:p>
            <a:pPr indent="459577"/>
            <a:r>
              <a:rPr lang="de-AT" sz="1407"/>
              <a:t>𝜙</a:t>
            </a:r>
            <a:r>
              <a:rPr lang="de-AT" sz="1407" baseline="-25000"/>
              <a:t>dr</a:t>
            </a:r>
            <a:r>
              <a:rPr lang="de-AT" sz="1407"/>
              <a:t>(G</a:t>
            </a:r>
            <a:r>
              <a:rPr lang="de-AT" sz="1407" baseline="-25000"/>
              <a:t>k,𝛿</a:t>
            </a:r>
            <a:r>
              <a:rPr lang="de-AT" sz="1407"/>
              <a:t>) &gt; 𝛿 + k	 	and 		𝜙</a:t>
            </a:r>
            <a:r>
              <a:rPr lang="de-AT" sz="1407" baseline="-25000"/>
              <a:t>rs</a:t>
            </a:r>
            <a:r>
              <a:rPr lang="de-AT" sz="1407"/>
              <a:t>(G</a:t>
            </a:r>
            <a:r>
              <a:rPr lang="de-AT" sz="1407" baseline="-25000"/>
              <a:t>k,𝛿</a:t>
            </a:r>
            <a:r>
              <a:rPr lang="de-AT" sz="1407"/>
              <a:t>) &lt; 𝛿</a:t>
            </a:r>
            <a:endParaRPr sz="1407"/>
          </a:p>
        </p:txBody>
      </p:sp>
      <p:pic>
        <p:nvPicPr>
          <p:cNvPr id="1217" name="Google Shape;1217;g1b2876d289f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2581" y="4371410"/>
            <a:ext cx="3896653" cy="76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g1b2876d289f_0_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349" y="3223877"/>
            <a:ext cx="3408550" cy="131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9" name="Google Shape;1219;g1b2876d289f_0_2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7696" y="4873422"/>
            <a:ext cx="3695199" cy="1311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0" name="Google Shape;1220;g1b2876d289f_0_235"/>
          <p:cNvSpPr txBox="1"/>
          <p:nvPr/>
        </p:nvSpPr>
        <p:spPr>
          <a:xfrm>
            <a:off x="579195" y="3392843"/>
            <a:ext cx="2220585" cy="2413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marL="459577" indent="-344683">
              <a:buSzPts val="1800"/>
              <a:buChar char="●"/>
            </a:pPr>
            <a:r>
              <a:rPr lang="de-AT" sz="1809"/>
              <a:t>Base case</a:t>
            </a:r>
            <a:endParaRPr sz="1809"/>
          </a:p>
          <a:p>
            <a:endParaRPr sz="1809"/>
          </a:p>
          <a:p>
            <a:endParaRPr sz="1809"/>
          </a:p>
          <a:p>
            <a:endParaRPr sz="1809"/>
          </a:p>
          <a:p>
            <a:endParaRPr sz="1809"/>
          </a:p>
          <a:p>
            <a:endParaRPr sz="1809"/>
          </a:p>
          <a:p>
            <a:endParaRPr sz="1809"/>
          </a:p>
          <a:p>
            <a:pPr marL="459577" indent="-344683">
              <a:buSzPts val="1800"/>
              <a:buChar char="●"/>
            </a:pPr>
            <a:r>
              <a:rPr lang="de-AT" sz="1809"/>
              <a:t>Induction step</a:t>
            </a:r>
            <a:endParaRPr sz="1809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2E06B4-BE18-C087-DB68-193C102499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GB"/>
              <a:t>Filip Cano Córdoba</a:t>
            </a:r>
          </a:p>
        </p:txBody>
      </p:sp>
      <p:sp>
        <p:nvSpPr>
          <p:cNvPr id="5" name="Google Shape;312;g1bc33dc2a88_0_0">
            <a:extLst>
              <a:ext uri="{FF2B5EF4-FFF2-40B4-BE49-F238E27FC236}">
                <a16:creationId xmlns:a16="http://schemas.microsoft.com/office/drawing/2014/main" id="{7AB2C4FC-ED58-3920-9881-124E2990A5E4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bd681ff940_0_4"/>
          <p:cNvSpPr/>
          <p:nvPr/>
        </p:nvSpPr>
        <p:spPr>
          <a:xfrm>
            <a:off x="9622988" y="3913775"/>
            <a:ext cx="1946400" cy="277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4" name="Google Shape;474;g1bd681ff940_0_4"/>
          <p:cNvSpPr/>
          <p:nvPr/>
        </p:nvSpPr>
        <p:spPr>
          <a:xfrm>
            <a:off x="9622988" y="4555350"/>
            <a:ext cx="1946400" cy="277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75" name="Google Shape;475;g1bd681ff940_0_4"/>
          <p:cNvSpPr/>
          <p:nvPr/>
        </p:nvSpPr>
        <p:spPr>
          <a:xfrm>
            <a:off x="9610938" y="5169763"/>
            <a:ext cx="1946400" cy="2772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76" name="Google Shape;476;g1bd681ff940_0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70313" y="3049713"/>
            <a:ext cx="3844350" cy="34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bd681ff940_0_4"/>
          <p:cNvSpPr txBox="1">
            <a:spLocks noGrp="1"/>
          </p:cNvSpPr>
          <p:nvPr>
            <p:ph type="title"/>
          </p:nvPr>
        </p:nvSpPr>
        <p:spPr>
          <a:xfrm>
            <a:off x="913938" y="900198"/>
            <a:ext cx="118779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/>
              <a:t>Shield Synthesis  -  Delayed Safety Games</a:t>
            </a:r>
            <a:endParaRPr/>
          </a:p>
        </p:txBody>
      </p:sp>
      <p:sp>
        <p:nvSpPr>
          <p:cNvPr id="478" name="Google Shape;478;g1bd681ff940_0_4"/>
          <p:cNvSpPr txBox="1">
            <a:spLocks noGrp="1"/>
          </p:cNvSpPr>
          <p:nvPr>
            <p:ph type="dt" idx="10"/>
          </p:nvPr>
        </p:nvSpPr>
        <p:spPr>
          <a:xfrm>
            <a:off x="913923" y="7010554"/>
            <a:ext cx="11715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endParaRPr/>
          </a:p>
        </p:txBody>
      </p:sp>
      <p:sp>
        <p:nvSpPr>
          <p:cNvPr id="479" name="Google Shape;479;g1bd681ff940_0_4"/>
          <p:cNvSpPr txBox="1">
            <a:spLocks noGrp="1"/>
          </p:cNvSpPr>
          <p:nvPr>
            <p:ph type="ftr" idx="11"/>
          </p:nvPr>
        </p:nvSpPr>
        <p:spPr>
          <a:xfrm>
            <a:off x="913901" y="6771673"/>
            <a:ext cx="11715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de-AT"/>
              <a:t>Analysis of Reinforcement Learning Agents using Formal Methods</a:t>
            </a:r>
            <a:endParaRPr/>
          </a:p>
        </p:txBody>
      </p:sp>
      <p:sp>
        <p:nvSpPr>
          <p:cNvPr id="480" name="Google Shape;480;g1bd681ff940_0_4"/>
          <p:cNvSpPr txBox="1">
            <a:spLocks noGrp="1"/>
          </p:cNvSpPr>
          <p:nvPr>
            <p:ph type="sldNum" idx="12"/>
          </p:nvPr>
        </p:nvSpPr>
        <p:spPr>
          <a:xfrm>
            <a:off x="33339" y="715717"/>
            <a:ext cx="611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/>
          <a:p>
            <a:fld id="{00000000-1234-1234-1234-123412341234}" type="slidenum">
              <a:rPr lang="de-AT"/>
              <a:pPr/>
              <a:t>27</a:t>
            </a:fld>
            <a:endParaRPr/>
          </a:p>
        </p:txBody>
      </p:sp>
      <p:sp>
        <p:nvSpPr>
          <p:cNvPr id="481" name="Google Shape;481;g1bd681ff940_0_4"/>
          <p:cNvSpPr txBox="1">
            <a:spLocks noGrp="1"/>
          </p:cNvSpPr>
          <p:nvPr>
            <p:ph type="body" idx="2"/>
          </p:nvPr>
        </p:nvSpPr>
        <p:spPr>
          <a:xfrm>
            <a:off x="913926" y="349998"/>
            <a:ext cx="101874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de-AT"/>
              <a:t>Contributions: Safety Shielding under Delayed Observation</a:t>
            </a:r>
            <a:endParaRPr/>
          </a:p>
        </p:txBody>
      </p:sp>
      <p:sp>
        <p:nvSpPr>
          <p:cNvPr id="482" name="Google Shape;482;g1bd681ff940_0_4"/>
          <p:cNvSpPr/>
          <p:nvPr/>
        </p:nvSpPr>
        <p:spPr>
          <a:xfrm>
            <a:off x="1478816" y="1835754"/>
            <a:ext cx="540000" cy="540000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F0F0F"/>
              </a:buClr>
              <a:buSzPts val="1600"/>
            </a:pPr>
            <a:endParaRPr sz="1600" baseline="-25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1bd681ff940_0_4" descr="Accident Background PNG | PNG All"/>
          <p:cNvPicPr preferRelativeResize="0"/>
          <p:nvPr/>
        </p:nvPicPr>
        <p:blipFill rotWithShape="1">
          <a:blip r:embed="rId4">
            <a:alphaModFix/>
          </a:blip>
          <a:srcRect r="4970" b="29542"/>
          <a:stretch/>
        </p:blipFill>
        <p:spPr>
          <a:xfrm>
            <a:off x="165747" y="1449796"/>
            <a:ext cx="1248930" cy="92600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1bd681ff940_0_4"/>
          <p:cNvSpPr/>
          <p:nvPr/>
        </p:nvSpPr>
        <p:spPr>
          <a:xfrm>
            <a:off x="8410678" y="2023518"/>
            <a:ext cx="1565100" cy="346200"/>
          </a:xfrm>
          <a:prstGeom prst="roundRect">
            <a:avLst>
              <a:gd name="adj" fmla="val 16667"/>
            </a:avLst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1bd681ff940_0_4"/>
          <p:cNvSpPr/>
          <p:nvPr/>
        </p:nvSpPr>
        <p:spPr>
          <a:xfrm>
            <a:off x="10795293" y="2023500"/>
            <a:ext cx="1571700" cy="346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0">
                <a:solidFill>
                  <a:srgbClr val="0F0F0F"/>
                </a:solidFill>
                <a:latin typeface="Calibri"/>
                <a:ea typeface="Calibri"/>
                <a:cs typeface="Calibri"/>
                <a:sym typeface="Calibri"/>
              </a:rPr>
              <a:t>Shield</a:t>
            </a:r>
            <a:endParaRPr sz="1800">
              <a:solidFill>
                <a:srgbClr val="0F0F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g1bd681ff940_0_4"/>
          <p:cNvCxnSpPr>
            <a:stCxn id="484" idx="0"/>
            <a:endCxn id="485" idx="0"/>
          </p:cNvCxnSpPr>
          <p:nvPr/>
        </p:nvCxnSpPr>
        <p:spPr>
          <a:xfrm rot="-5400000" flipH="1">
            <a:off x="10386928" y="829818"/>
            <a:ext cx="600" cy="2388000"/>
          </a:xfrm>
          <a:prstGeom prst="curvedConnector3">
            <a:avLst>
              <a:gd name="adj1" fmla="val -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487" name="Google Shape;487;g1bd681ff940_0_4"/>
          <p:cNvSpPr txBox="1"/>
          <p:nvPr/>
        </p:nvSpPr>
        <p:spPr>
          <a:xfrm>
            <a:off x="9654367" y="1179988"/>
            <a:ext cx="1738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de-AT" sz="1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delayed</a:t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de-AT" sz="1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g1bd681ff940_0_4"/>
          <p:cNvCxnSpPr>
            <a:stCxn id="485" idx="2"/>
            <a:endCxn id="484" idx="2"/>
          </p:cNvCxnSpPr>
          <p:nvPr/>
        </p:nvCxnSpPr>
        <p:spPr>
          <a:xfrm rot="5400000">
            <a:off x="10386843" y="1176000"/>
            <a:ext cx="600" cy="2388000"/>
          </a:xfrm>
          <a:prstGeom prst="curvedConnector3">
            <a:avLst>
              <a:gd name="adj1" fmla="val 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489" name="Google Shape;489;g1bd681ff940_0_4"/>
          <p:cNvSpPr txBox="1"/>
          <p:nvPr/>
        </p:nvSpPr>
        <p:spPr>
          <a:xfrm>
            <a:off x="10050069" y="2527557"/>
            <a:ext cx="9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de-AT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bd681ff940_0_4"/>
          <p:cNvSpPr/>
          <p:nvPr/>
        </p:nvSpPr>
        <p:spPr>
          <a:xfrm>
            <a:off x="8410678" y="1731447"/>
            <a:ext cx="372600" cy="2244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1bd681ff940_0_4"/>
          <p:cNvSpPr/>
          <p:nvPr/>
        </p:nvSpPr>
        <p:spPr>
          <a:xfrm>
            <a:off x="12482813" y="1717042"/>
            <a:ext cx="447000" cy="277200"/>
          </a:xfrm>
          <a:prstGeom prst="ellipse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bd681ff940_0_4"/>
          <p:cNvSpPr txBox="1"/>
          <p:nvPr/>
        </p:nvSpPr>
        <p:spPr>
          <a:xfrm>
            <a:off x="7637213" y="1704302"/>
            <a:ext cx="79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de-AT" sz="1800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1bd681ff940_0_4"/>
          <p:cNvSpPr txBox="1"/>
          <p:nvPr/>
        </p:nvSpPr>
        <p:spPr>
          <a:xfrm>
            <a:off x="11689523" y="1706126"/>
            <a:ext cx="79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de-AT" sz="1800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4" name="Google Shape;494;g1bd681ff940_0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8988" y="64413"/>
            <a:ext cx="857976" cy="85797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bd681ff940_0_4"/>
          <p:cNvSpPr/>
          <p:nvPr/>
        </p:nvSpPr>
        <p:spPr>
          <a:xfrm>
            <a:off x="810988" y="5145675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496" name="Google Shape;496;g1bd681ff940_0_4"/>
          <p:cNvSpPr/>
          <p:nvPr/>
        </p:nvSpPr>
        <p:spPr>
          <a:xfrm>
            <a:off x="842488" y="5177925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0</a:t>
            </a:r>
            <a:endParaRPr/>
          </a:p>
        </p:txBody>
      </p:sp>
      <p:sp>
        <p:nvSpPr>
          <p:cNvPr id="497" name="Google Shape;497;g1bd681ff940_0_4"/>
          <p:cNvSpPr/>
          <p:nvPr/>
        </p:nvSpPr>
        <p:spPr>
          <a:xfrm>
            <a:off x="2489388" y="5123325"/>
            <a:ext cx="540000" cy="540000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98" name="Google Shape;498;g1bd681ff940_0_4"/>
          <p:cNvSpPr/>
          <p:nvPr/>
        </p:nvSpPr>
        <p:spPr>
          <a:xfrm>
            <a:off x="2516538" y="5150625"/>
            <a:ext cx="485700" cy="485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1</a:t>
            </a:r>
            <a:endParaRPr/>
          </a:p>
        </p:txBody>
      </p:sp>
      <p:sp>
        <p:nvSpPr>
          <p:cNvPr id="499" name="Google Shape;499;g1bd681ff940_0_4"/>
          <p:cNvSpPr/>
          <p:nvPr/>
        </p:nvSpPr>
        <p:spPr>
          <a:xfrm>
            <a:off x="4229288" y="5145675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500" name="Google Shape;500;g1bd681ff940_0_4"/>
          <p:cNvSpPr/>
          <p:nvPr/>
        </p:nvSpPr>
        <p:spPr>
          <a:xfrm>
            <a:off x="4260788" y="5177925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2</a:t>
            </a:r>
            <a:endParaRPr/>
          </a:p>
        </p:txBody>
      </p:sp>
      <p:sp>
        <p:nvSpPr>
          <p:cNvPr id="501" name="Google Shape;501;g1bd681ff940_0_4"/>
          <p:cNvSpPr/>
          <p:nvPr/>
        </p:nvSpPr>
        <p:spPr>
          <a:xfrm>
            <a:off x="2504388" y="3519675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502" name="Google Shape;502;g1bd681ff940_0_4"/>
          <p:cNvSpPr/>
          <p:nvPr/>
        </p:nvSpPr>
        <p:spPr>
          <a:xfrm>
            <a:off x="2535888" y="3551925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4</a:t>
            </a:r>
            <a:endParaRPr/>
          </a:p>
        </p:txBody>
      </p:sp>
      <p:sp>
        <p:nvSpPr>
          <p:cNvPr id="503" name="Google Shape;503;g1bd681ff940_0_4"/>
          <p:cNvSpPr/>
          <p:nvPr/>
        </p:nvSpPr>
        <p:spPr>
          <a:xfrm>
            <a:off x="2821988" y="2113000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504" name="Google Shape;504;g1bd681ff940_0_4"/>
          <p:cNvSpPr/>
          <p:nvPr/>
        </p:nvSpPr>
        <p:spPr>
          <a:xfrm>
            <a:off x="2853488" y="2145250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6</a:t>
            </a:r>
            <a:endParaRPr/>
          </a:p>
        </p:txBody>
      </p:sp>
      <p:sp>
        <p:nvSpPr>
          <p:cNvPr id="505" name="Google Shape;505;g1bd681ff940_0_4"/>
          <p:cNvSpPr/>
          <p:nvPr/>
        </p:nvSpPr>
        <p:spPr>
          <a:xfrm>
            <a:off x="7605713" y="4306888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506" name="Google Shape;506;g1bd681ff940_0_4"/>
          <p:cNvSpPr/>
          <p:nvPr/>
        </p:nvSpPr>
        <p:spPr>
          <a:xfrm>
            <a:off x="7637213" y="4339138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8</a:t>
            </a:r>
            <a:endParaRPr/>
          </a:p>
        </p:txBody>
      </p:sp>
      <p:sp>
        <p:nvSpPr>
          <p:cNvPr id="507" name="Google Shape;507;g1bd681ff940_0_4"/>
          <p:cNvSpPr/>
          <p:nvPr/>
        </p:nvSpPr>
        <p:spPr>
          <a:xfrm>
            <a:off x="5891188" y="3576025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508" name="Google Shape;508;g1bd681ff940_0_4"/>
          <p:cNvSpPr/>
          <p:nvPr/>
        </p:nvSpPr>
        <p:spPr>
          <a:xfrm>
            <a:off x="5922688" y="3608275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10</a:t>
            </a:r>
            <a:endParaRPr/>
          </a:p>
        </p:txBody>
      </p:sp>
      <p:sp>
        <p:nvSpPr>
          <p:cNvPr id="509" name="Google Shape;509;g1bd681ff940_0_4"/>
          <p:cNvSpPr/>
          <p:nvPr/>
        </p:nvSpPr>
        <p:spPr>
          <a:xfrm>
            <a:off x="5966338" y="5123325"/>
            <a:ext cx="540000" cy="540000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0" name="Google Shape;510;g1bd681ff940_0_4"/>
          <p:cNvSpPr/>
          <p:nvPr/>
        </p:nvSpPr>
        <p:spPr>
          <a:xfrm>
            <a:off x="5993488" y="5150625"/>
            <a:ext cx="485700" cy="485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3</a:t>
            </a:r>
            <a:endParaRPr/>
          </a:p>
        </p:txBody>
      </p:sp>
      <p:sp>
        <p:nvSpPr>
          <p:cNvPr id="511" name="Google Shape;511;g1bd681ff940_0_4"/>
          <p:cNvSpPr/>
          <p:nvPr/>
        </p:nvSpPr>
        <p:spPr>
          <a:xfrm>
            <a:off x="795988" y="3506863"/>
            <a:ext cx="540000" cy="540000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2" name="Google Shape;512;g1bd681ff940_0_4"/>
          <p:cNvSpPr/>
          <p:nvPr/>
        </p:nvSpPr>
        <p:spPr>
          <a:xfrm>
            <a:off x="823138" y="3534163"/>
            <a:ext cx="485700" cy="485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5</a:t>
            </a:r>
            <a:endParaRPr/>
          </a:p>
        </p:txBody>
      </p:sp>
      <p:sp>
        <p:nvSpPr>
          <p:cNvPr id="513" name="Google Shape;513;g1bd681ff940_0_4"/>
          <p:cNvSpPr/>
          <p:nvPr/>
        </p:nvSpPr>
        <p:spPr>
          <a:xfrm>
            <a:off x="4739288" y="2301750"/>
            <a:ext cx="540000" cy="540000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4" name="Google Shape;514;g1bd681ff940_0_4"/>
          <p:cNvSpPr/>
          <p:nvPr/>
        </p:nvSpPr>
        <p:spPr>
          <a:xfrm>
            <a:off x="4766438" y="2329050"/>
            <a:ext cx="485700" cy="485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7</a:t>
            </a:r>
            <a:endParaRPr/>
          </a:p>
        </p:txBody>
      </p:sp>
      <p:sp>
        <p:nvSpPr>
          <p:cNvPr id="515" name="Google Shape;515;g1bd681ff940_0_4"/>
          <p:cNvSpPr/>
          <p:nvPr/>
        </p:nvSpPr>
        <p:spPr>
          <a:xfrm>
            <a:off x="4182788" y="3553675"/>
            <a:ext cx="540000" cy="540000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16" name="Google Shape;516;g1bd681ff940_0_4"/>
          <p:cNvSpPr/>
          <p:nvPr/>
        </p:nvSpPr>
        <p:spPr>
          <a:xfrm>
            <a:off x="4209938" y="3580975"/>
            <a:ext cx="485700" cy="485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9</a:t>
            </a:r>
            <a:endParaRPr/>
          </a:p>
        </p:txBody>
      </p:sp>
      <p:cxnSp>
        <p:nvCxnSpPr>
          <p:cNvPr id="517" name="Google Shape;517;g1bd681ff940_0_4"/>
          <p:cNvCxnSpPr>
            <a:endCxn id="512" idx="4"/>
          </p:cNvCxnSpPr>
          <p:nvPr/>
        </p:nvCxnSpPr>
        <p:spPr>
          <a:xfrm rot="10800000" flipH="1">
            <a:off x="1059688" y="4019563"/>
            <a:ext cx="6300" cy="11244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g1bd681ff940_0_4"/>
          <p:cNvCxnSpPr/>
          <p:nvPr/>
        </p:nvCxnSpPr>
        <p:spPr>
          <a:xfrm rot="10800000" flipH="1">
            <a:off x="1062838" y="4011525"/>
            <a:ext cx="6300" cy="11244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g1bd681ff940_0_4"/>
          <p:cNvCxnSpPr>
            <a:endCxn id="498" idx="2"/>
          </p:cNvCxnSpPr>
          <p:nvPr/>
        </p:nvCxnSpPr>
        <p:spPr>
          <a:xfrm rot="10800000" flipH="1">
            <a:off x="1274538" y="5393325"/>
            <a:ext cx="1242000" cy="132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g1bd681ff940_0_4"/>
          <p:cNvCxnSpPr>
            <a:endCxn id="510" idx="2"/>
          </p:cNvCxnSpPr>
          <p:nvPr/>
        </p:nvCxnSpPr>
        <p:spPr>
          <a:xfrm>
            <a:off x="4735288" y="5382825"/>
            <a:ext cx="1258200" cy="105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g1bd681ff940_0_4"/>
          <p:cNvCxnSpPr>
            <a:endCxn id="512" idx="5"/>
          </p:cNvCxnSpPr>
          <p:nvPr/>
        </p:nvCxnSpPr>
        <p:spPr>
          <a:xfrm rot="10800000">
            <a:off x="1237709" y="3948477"/>
            <a:ext cx="3282600" cy="12195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2" name="Google Shape;522;g1bd681ff940_0_4"/>
          <p:cNvCxnSpPr>
            <a:endCxn id="516" idx="2"/>
          </p:cNvCxnSpPr>
          <p:nvPr/>
        </p:nvCxnSpPr>
        <p:spPr>
          <a:xfrm>
            <a:off x="3040538" y="3759775"/>
            <a:ext cx="1169400" cy="639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3" name="Google Shape;523;g1bd681ff940_0_4"/>
          <p:cNvCxnSpPr>
            <a:endCxn id="498" idx="0"/>
          </p:cNvCxnSpPr>
          <p:nvPr/>
        </p:nvCxnSpPr>
        <p:spPr>
          <a:xfrm>
            <a:off x="2754288" y="3998325"/>
            <a:ext cx="5100" cy="11523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4" name="Google Shape;524;g1bd681ff940_0_4"/>
          <p:cNvCxnSpPr>
            <a:endCxn id="482" idx="6"/>
          </p:cNvCxnSpPr>
          <p:nvPr/>
        </p:nvCxnSpPr>
        <p:spPr>
          <a:xfrm rot="10800000">
            <a:off x="2018816" y="2105754"/>
            <a:ext cx="842700" cy="2577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5" name="Google Shape;525;g1bd681ff940_0_4"/>
          <p:cNvCxnSpPr>
            <a:stCxn id="504" idx="2"/>
            <a:endCxn id="512" idx="0"/>
          </p:cNvCxnSpPr>
          <p:nvPr/>
        </p:nvCxnSpPr>
        <p:spPr>
          <a:xfrm flipH="1">
            <a:off x="1066088" y="2576050"/>
            <a:ext cx="2010900" cy="9582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g1bd681ff940_0_4"/>
          <p:cNvCxnSpPr/>
          <p:nvPr/>
        </p:nvCxnSpPr>
        <p:spPr>
          <a:xfrm rot="10800000">
            <a:off x="5290463" y="2603625"/>
            <a:ext cx="2609700" cy="17250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7" name="Google Shape;527;g1bd681ff940_0_4"/>
          <p:cNvCxnSpPr>
            <a:endCxn id="510" idx="0"/>
          </p:cNvCxnSpPr>
          <p:nvPr/>
        </p:nvCxnSpPr>
        <p:spPr>
          <a:xfrm>
            <a:off x="6146038" y="4039125"/>
            <a:ext cx="90300" cy="11115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8" name="Google Shape;528;g1bd681ff940_0_4"/>
          <p:cNvCxnSpPr>
            <a:stCxn id="508" idx="1"/>
            <a:endCxn id="516" idx="6"/>
          </p:cNvCxnSpPr>
          <p:nvPr/>
        </p:nvCxnSpPr>
        <p:spPr>
          <a:xfrm rot="10800000">
            <a:off x="4695688" y="3823675"/>
            <a:ext cx="12270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9" name="Google Shape;529;g1bd681ff940_0_4"/>
          <p:cNvCxnSpPr/>
          <p:nvPr/>
        </p:nvCxnSpPr>
        <p:spPr>
          <a:xfrm rot="10800000" flipH="1">
            <a:off x="1263363" y="5404500"/>
            <a:ext cx="1242000" cy="132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1bd681ff940_0_4"/>
          <p:cNvCxnSpPr/>
          <p:nvPr/>
        </p:nvCxnSpPr>
        <p:spPr>
          <a:xfrm rot="10800000">
            <a:off x="1226534" y="3959652"/>
            <a:ext cx="3282600" cy="12195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1" name="Google Shape;531;g1bd681ff940_0_4"/>
          <p:cNvCxnSpPr/>
          <p:nvPr/>
        </p:nvCxnSpPr>
        <p:spPr>
          <a:xfrm>
            <a:off x="2743113" y="4009500"/>
            <a:ext cx="5100" cy="11523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2" name="Google Shape;532;g1bd681ff940_0_4"/>
          <p:cNvCxnSpPr/>
          <p:nvPr/>
        </p:nvCxnSpPr>
        <p:spPr>
          <a:xfrm rot="10800000">
            <a:off x="2007641" y="2116929"/>
            <a:ext cx="842700" cy="2577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3" name="Google Shape;533;g1bd681ff940_0_4"/>
          <p:cNvCxnSpPr/>
          <p:nvPr/>
        </p:nvCxnSpPr>
        <p:spPr>
          <a:xfrm flipH="1">
            <a:off x="1054913" y="2587225"/>
            <a:ext cx="2010900" cy="9582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4" name="Google Shape;534;g1bd681ff940_0_4"/>
          <p:cNvCxnSpPr/>
          <p:nvPr/>
        </p:nvCxnSpPr>
        <p:spPr>
          <a:xfrm rot="10800000">
            <a:off x="5290463" y="2603625"/>
            <a:ext cx="2609700" cy="17250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g1bd681ff940_0_4"/>
          <p:cNvCxnSpPr/>
          <p:nvPr/>
        </p:nvCxnSpPr>
        <p:spPr>
          <a:xfrm>
            <a:off x="6134863" y="4050300"/>
            <a:ext cx="90300" cy="11115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6" name="Google Shape;536;g1bd681ff940_0_4"/>
          <p:cNvCxnSpPr/>
          <p:nvPr/>
        </p:nvCxnSpPr>
        <p:spPr>
          <a:xfrm rot="10800000">
            <a:off x="4684513" y="3834850"/>
            <a:ext cx="1227000" cy="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7" name="Google Shape;537;g1bd681ff940_0_4"/>
          <p:cNvCxnSpPr/>
          <p:nvPr/>
        </p:nvCxnSpPr>
        <p:spPr>
          <a:xfrm>
            <a:off x="3027463" y="3759775"/>
            <a:ext cx="1169400" cy="639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8" name="Google Shape;538;g1bd681ff940_0_4"/>
          <p:cNvCxnSpPr>
            <a:stCxn id="498" idx="3"/>
            <a:endCxn id="496" idx="2"/>
          </p:cNvCxnSpPr>
          <p:nvPr/>
        </p:nvCxnSpPr>
        <p:spPr>
          <a:xfrm rot="5400000">
            <a:off x="1804967" y="4826040"/>
            <a:ext cx="43800" cy="1521600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9" name="Google Shape;539;g1bd681ff940_0_4"/>
          <p:cNvCxnSpPr>
            <a:stCxn id="498" idx="6"/>
            <a:endCxn id="502" idx="3"/>
          </p:cNvCxnSpPr>
          <p:nvPr/>
        </p:nvCxnSpPr>
        <p:spPr>
          <a:xfrm rot="10800000">
            <a:off x="2983038" y="3767325"/>
            <a:ext cx="19200" cy="1626000"/>
          </a:xfrm>
          <a:prstGeom prst="curvedConnector3">
            <a:avLst>
              <a:gd name="adj1" fmla="val -124023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0" name="Google Shape;540;g1bd681ff940_0_4"/>
          <p:cNvCxnSpPr>
            <a:stCxn id="510" idx="6"/>
            <a:endCxn id="506" idx="2"/>
          </p:cNvCxnSpPr>
          <p:nvPr/>
        </p:nvCxnSpPr>
        <p:spPr>
          <a:xfrm rot="10800000" flipH="1">
            <a:off x="6479188" y="4769925"/>
            <a:ext cx="1381500" cy="623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1" name="Google Shape;541;g1bd681ff940_0_4"/>
          <p:cNvCxnSpPr>
            <a:stCxn id="510" idx="4"/>
            <a:endCxn id="496" idx="2"/>
          </p:cNvCxnSpPr>
          <p:nvPr/>
        </p:nvCxnSpPr>
        <p:spPr>
          <a:xfrm rot="5400000" flipH="1">
            <a:off x="3637588" y="3037275"/>
            <a:ext cx="27300" cy="5170200"/>
          </a:xfrm>
          <a:prstGeom prst="curvedConnector3">
            <a:avLst>
              <a:gd name="adj1" fmla="val -217582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2" name="Google Shape;542;g1bd681ff940_0_4"/>
          <p:cNvCxnSpPr>
            <a:stCxn id="514" idx="2"/>
            <a:endCxn id="504" idx="3"/>
          </p:cNvCxnSpPr>
          <p:nvPr/>
        </p:nvCxnSpPr>
        <p:spPr>
          <a:xfrm rot="10800000">
            <a:off x="3300638" y="2360550"/>
            <a:ext cx="1465800" cy="2112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3" name="Google Shape;543;g1bd681ff940_0_4"/>
          <p:cNvCxnSpPr>
            <a:stCxn id="512" idx="6"/>
            <a:endCxn id="502" idx="1"/>
          </p:cNvCxnSpPr>
          <p:nvPr/>
        </p:nvCxnSpPr>
        <p:spPr>
          <a:xfrm rot="10800000" flipH="1">
            <a:off x="1308838" y="3767263"/>
            <a:ext cx="1227000" cy="96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4" name="Google Shape;544;g1bd681ff940_0_4"/>
          <p:cNvCxnSpPr>
            <a:stCxn id="512" idx="7"/>
            <a:endCxn id="504" idx="2"/>
          </p:cNvCxnSpPr>
          <p:nvPr/>
        </p:nvCxnSpPr>
        <p:spPr>
          <a:xfrm rot="-5400000">
            <a:off x="1642709" y="2170948"/>
            <a:ext cx="1029300" cy="1839300"/>
          </a:xfrm>
          <a:prstGeom prst="curvedConnector3">
            <a:avLst>
              <a:gd name="adj1" fmla="val 232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5" name="Google Shape;545;g1bd681ff940_0_4"/>
          <p:cNvCxnSpPr>
            <a:stCxn id="516" idx="4"/>
            <a:endCxn id="500" idx="0"/>
          </p:cNvCxnSpPr>
          <p:nvPr/>
        </p:nvCxnSpPr>
        <p:spPr>
          <a:xfrm rot="-5400000" flipH="1">
            <a:off x="3912788" y="4606375"/>
            <a:ext cx="1111500" cy="315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6" name="Google Shape;546;g1bd681ff940_0_4"/>
          <p:cNvCxnSpPr>
            <a:stCxn id="516" idx="5"/>
            <a:endCxn id="508" idx="2"/>
          </p:cNvCxnSpPr>
          <p:nvPr/>
        </p:nvCxnSpPr>
        <p:spPr>
          <a:xfrm rot="-5400000" flipH="1">
            <a:off x="5363409" y="3256390"/>
            <a:ext cx="43800" cy="1521600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g1bd681ff940_0_4"/>
          <p:cNvCxnSpPr/>
          <p:nvPr/>
        </p:nvCxnSpPr>
        <p:spPr>
          <a:xfrm>
            <a:off x="4740451" y="5398075"/>
            <a:ext cx="1258200" cy="105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g1bd681ff940_0_4"/>
          <p:cNvCxnSpPr/>
          <p:nvPr/>
        </p:nvCxnSpPr>
        <p:spPr>
          <a:xfrm rot="5400000">
            <a:off x="1810130" y="4841290"/>
            <a:ext cx="43800" cy="1521600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9" name="Google Shape;549;g1bd681ff940_0_4"/>
          <p:cNvCxnSpPr>
            <a:stCxn id="498" idx="6"/>
            <a:endCxn id="502" idx="3"/>
          </p:cNvCxnSpPr>
          <p:nvPr/>
        </p:nvCxnSpPr>
        <p:spPr>
          <a:xfrm rot="10800000">
            <a:off x="2983038" y="3767325"/>
            <a:ext cx="19200" cy="1626000"/>
          </a:xfrm>
          <a:prstGeom prst="curvedConnector3">
            <a:avLst>
              <a:gd name="adj1" fmla="val -124023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0" name="Google Shape;550;g1bd681ff940_0_4"/>
          <p:cNvCxnSpPr/>
          <p:nvPr/>
        </p:nvCxnSpPr>
        <p:spPr>
          <a:xfrm rot="10800000" flipH="1">
            <a:off x="6484351" y="4785175"/>
            <a:ext cx="1381500" cy="6234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1" name="Google Shape;551;g1bd681ff940_0_4"/>
          <p:cNvCxnSpPr/>
          <p:nvPr/>
        </p:nvCxnSpPr>
        <p:spPr>
          <a:xfrm rot="5400000" flipH="1">
            <a:off x="3642751" y="3052525"/>
            <a:ext cx="27300" cy="5170200"/>
          </a:xfrm>
          <a:prstGeom prst="curvedConnector3">
            <a:avLst>
              <a:gd name="adj1" fmla="val -21758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2" name="Google Shape;552;g1bd681ff940_0_4"/>
          <p:cNvCxnSpPr/>
          <p:nvPr/>
        </p:nvCxnSpPr>
        <p:spPr>
          <a:xfrm rot="10800000">
            <a:off x="3305801" y="2375800"/>
            <a:ext cx="1465800" cy="211200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3" name="Google Shape;553;g1bd681ff940_0_4"/>
          <p:cNvCxnSpPr/>
          <p:nvPr/>
        </p:nvCxnSpPr>
        <p:spPr>
          <a:xfrm rot="10800000" flipH="1">
            <a:off x="1314001" y="3782513"/>
            <a:ext cx="1227000" cy="96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4" name="Google Shape;554;g1bd681ff940_0_4"/>
          <p:cNvCxnSpPr/>
          <p:nvPr/>
        </p:nvCxnSpPr>
        <p:spPr>
          <a:xfrm rot="-5400000">
            <a:off x="1647871" y="2186198"/>
            <a:ext cx="1029300" cy="1839300"/>
          </a:xfrm>
          <a:prstGeom prst="curvedConnector3">
            <a:avLst>
              <a:gd name="adj1" fmla="val 2324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5" name="Google Shape;555;g1bd681ff940_0_4"/>
          <p:cNvCxnSpPr/>
          <p:nvPr/>
        </p:nvCxnSpPr>
        <p:spPr>
          <a:xfrm rot="-5400000" flipH="1">
            <a:off x="5368571" y="3271640"/>
            <a:ext cx="43800" cy="1521600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6" name="Google Shape;556;g1bd681ff940_0_4"/>
          <p:cNvCxnSpPr/>
          <p:nvPr/>
        </p:nvCxnSpPr>
        <p:spPr>
          <a:xfrm rot="-5400000" flipH="1">
            <a:off x="3904538" y="4591175"/>
            <a:ext cx="1111500" cy="315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7" name="Google Shape;557;g1bd681ff940_0_4"/>
          <p:cNvSpPr txBox="1"/>
          <p:nvPr/>
        </p:nvSpPr>
        <p:spPr>
          <a:xfrm>
            <a:off x="1732463" y="5404500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a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558" name="Google Shape;558;g1bd681ff940_0_4"/>
          <p:cNvSpPr txBox="1"/>
          <p:nvPr/>
        </p:nvSpPr>
        <p:spPr>
          <a:xfrm>
            <a:off x="7179938" y="5232550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a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559" name="Google Shape;559;g1bd681ff940_0_4"/>
          <p:cNvSpPr txBox="1"/>
          <p:nvPr/>
        </p:nvSpPr>
        <p:spPr>
          <a:xfrm>
            <a:off x="3899113" y="2077088"/>
            <a:ext cx="729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a, b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560" name="Google Shape;560;g1bd681ff940_0_4"/>
          <p:cNvSpPr txBox="1"/>
          <p:nvPr/>
        </p:nvSpPr>
        <p:spPr>
          <a:xfrm>
            <a:off x="4444538" y="4420250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a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561" name="Google Shape;561;g1bd681ff940_0_4"/>
          <p:cNvSpPr txBox="1"/>
          <p:nvPr/>
        </p:nvSpPr>
        <p:spPr>
          <a:xfrm>
            <a:off x="1720313" y="3668425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a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562" name="Google Shape;562;g1bd681ff940_0_4"/>
          <p:cNvSpPr txBox="1"/>
          <p:nvPr/>
        </p:nvSpPr>
        <p:spPr>
          <a:xfrm>
            <a:off x="3526513" y="6205775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b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563" name="Google Shape;563;g1bd681ff940_0_4"/>
          <p:cNvSpPr txBox="1"/>
          <p:nvPr/>
        </p:nvSpPr>
        <p:spPr>
          <a:xfrm>
            <a:off x="5107113" y="3904363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b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564" name="Google Shape;564;g1bd681ff940_0_4"/>
          <p:cNvSpPr txBox="1"/>
          <p:nvPr/>
        </p:nvSpPr>
        <p:spPr>
          <a:xfrm>
            <a:off x="2105063" y="2940413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b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565" name="Google Shape;565;g1bd681ff940_0_4"/>
          <p:cNvSpPr txBox="1"/>
          <p:nvPr/>
        </p:nvSpPr>
        <p:spPr>
          <a:xfrm>
            <a:off x="3307013" y="4238150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b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566" name="Google Shape;566;g1bd681ff940_0_4"/>
          <p:cNvSpPr txBox="1"/>
          <p:nvPr/>
        </p:nvSpPr>
        <p:spPr>
          <a:xfrm>
            <a:off x="7110938" y="4972488"/>
            <a:ext cx="441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4500"/>
              <a:t>X</a:t>
            </a:r>
            <a:endParaRPr sz="4500"/>
          </a:p>
        </p:txBody>
      </p:sp>
      <p:sp>
        <p:nvSpPr>
          <p:cNvPr id="567" name="Google Shape;567;g1bd681ff940_0_4"/>
          <p:cNvSpPr txBox="1"/>
          <p:nvPr/>
        </p:nvSpPr>
        <p:spPr>
          <a:xfrm>
            <a:off x="2070563" y="2833238"/>
            <a:ext cx="441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4500"/>
              <a:t>X</a:t>
            </a:r>
            <a:endParaRPr sz="4500"/>
          </a:p>
        </p:txBody>
      </p:sp>
      <p:sp>
        <p:nvSpPr>
          <p:cNvPr id="568" name="Google Shape;568;g1bd681ff940_0_4"/>
          <p:cNvSpPr txBox="1"/>
          <p:nvPr/>
        </p:nvSpPr>
        <p:spPr>
          <a:xfrm>
            <a:off x="3885951" y="1831925"/>
            <a:ext cx="441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4500"/>
              <a:t>X</a:t>
            </a:r>
            <a:endParaRPr sz="4500"/>
          </a:p>
        </p:txBody>
      </p:sp>
      <p:sp>
        <p:nvSpPr>
          <p:cNvPr id="569" name="Google Shape;569;g1bd681ff940_0_4"/>
          <p:cNvSpPr txBox="1"/>
          <p:nvPr/>
        </p:nvSpPr>
        <p:spPr>
          <a:xfrm>
            <a:off x="9858637" y="3472850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/>
              <a:t>s</a:t>
            </a:r>
            <a:r>
              <a:rPr lang="de-AT" sz="2000" baseline="-25000"/>
              <a:t>1 </a:t>
            </a:r>
            <a:r>
              <a:rPr lang="de-AT" sz="2000"/>
              <a:t>, a :</a:t>
            </a:r>
            <a:endParaRPr sz="2000" b="1"/>
          </a:p>
        </p:txBody>
      </p:sp>
      <p:sp>
        <p:nvSpPr>
          <p:cNvPr id="570" name="Google Shape;570;g1bd681ff940_0_4"/>
          <p:cNvSpPr txBox="1"/>
          <p:nvPr/>
        </p:nvSpPr>
        <p:spPr>
          <a:xfrm>
            <a:off x="9841088" y="3806075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/>
              <a:t>s</a:t>
            </a:r>
            <a:r>
              <a:rPr lang="de-AT" sz="2000" baseline="-25000"/>
              <a:t>1 </a:t>
            </a:r>
            <a:r>
              <a:rPr lang="de-AT" sz="2000"/>
              <a:t>, b :</a:t>
            </a:r>
            <a:endParaRPr sz="2000" b="1"/>
          </a:p>
        </p:txBody>
      </p:sp>
      <p:sp>
        <p:nvSpPr>
          <p:cNvPr id="571" name="Google Shape;571;g1bd681ff940_0_4"/>
          <p:cNvSpPr txBox="1"/>
          <p:nvPr/>
        </p:nvSpPr>
        <p:spPr>
          <a:xfrm>
            <a:off x="9841088" y="4109575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/>
              <a:t>s</a:t>
            </a:r>
            <a:r>
              <a:rPr lang="de-AT" sz="2000" baseline="-25000"/>
              <a:t>3 </a:t>
            </a:r>
            <a:r>
              <a:rPr lang="de-AT" sz="2000"/>
              <a:t>, b :</a:t>
            </a:r>
            <a:endParaRPr sz="2000" b="1"/>
          </a:p>
        </p:txBody>
      </p:sp>
      <p:sp>
        <p:nvSpPr>
          <p:cNvPr id="572" name="Google Shape;572;g1bd681ff940_0_4"/>
          <p:cNvSpPr txBox="1"/>
          <p:nvPr/>
        </p:nvSpPr>
        <p:spPr>
          <a:xfrm>
            <a:off x="9829913" y="4434050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/>
              <a:t>s</a:t>
            </a:r>
            <a:r>
              <a:rPr lang="de-AT" sz="2000" baseline="-25000"/>
              <a:t>5 </a:t>
            </a:r>
            <a:r>
              <a:rPr lang="de-AT" sz="2000"/>
              <a:t>, a :</a:t>
            </a:r>
            <a:endParaRPr sz="2000" b="1"/>
          </a:p>
        </p:txBody>
      </p:sp>
      <p:sp>
        <p:nvSpPr>
          <p:cNvPr id="573" name="Google Shape;573;g1bd681ff940_0_4"/>
          <p:cNvSpPr txBox="1"/>
          <p:nvPr/>
        </p:nvSpPr>
        <p:spPr>
          <a:xfrm>
            <a:off x="9858658" y="4768525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/>
              <a:t>s</a:t>
            </a:r>
            <a:r>
              <a:rPr lang="de-AT" sz="2000" baseline="-25000"/>
              <a:t>9 </a:t>
            </a:r>
            <a:r>
              <a:rPr lang="de-AT" sz="2000"/>
              <a:t>, a : </a:t>
            </a:r>
            <a:endParaRPr sz="2000" b="1"/>
          </a:p>
        </p:txBody>
      </p:sp>
      <p:sp>
        <p:nvSpPr>
          <p:cNvPr id="574" name="Google Shape;574;g1bd681ff940_0_4"/>
          <p:cNvSpPr txBox="1"/>
          <p:nvPr/>
        </p:nvSpPr>
        <p:spPr>
          <a:xfrm>
            <a:off x="9849358" y="5062050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/>
              <a:t>s</a:t>
            </a:r>
            <a:r>
              <a:rPr lang="de-AT" sz="2000" baseline="-25000"/>
              <a:t>9 </a:t>
            </a:r>
            <a:r>
              <a:rPr lang="de-AT" sz="2000"/>
              <a:t>, b :</a:t>
            </a:r>
            <a:endParaRPr sz="2000" b="1"/>
          </a:p>
        </p:txBody>
      </p:sp>
      <p:sp>
        <p:nvSpPr>
          <p:cNvPr id="575" name="Google Shape;575;g1bd681ff940_0_4"/>
          <p:cNvSpPr txBox="1"/>
          <p:nvPr/>
        </p:nvSpPr>
        <p:spPr>
          <a:xfrm>
            <a:off x="10649612" y="3465375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 b="1">
                <a:solidFill>
                  <a:schemeClr val="accent2"/>
                </a:solidFill>
              </a:rPr>
              <a:t>a</a:t>
            </a:r>
            <a:r>
              <a:rPr lang="de-AT" sz="2000" b="1">
                <a:solidFill>
                  <a:schemeClr val="lt1"/>
                </a:solidFill>
              </a:rPr>
              <a:t>, b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576" name="Google Shape;576;g1bd681ff940_0_4"/>
          <p:cNvSpPr txBox="1"/>
          <p:nvPr/>
        </p:nvSpPr>
        <p:spPr>
          <a:xfrm>
            <a:off x="10649612" y="3779375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 b="1">
                <a:solidFill>
                  <a:schemeClr val="accent2"/>
                </a:solidFill>
              </a:rPr>
              <a:t>a, b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577" name="Google Shape;577;g1bd681ff940_0_4"/>
          <p:cNvSpPr txBox="1"/>
          <p:nvPr/>
        </p:nvSpPr>
        <p:spPr>
          <a:xfrm>
            <a:off x="10649612" y="4094650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 b="1">
                <a:solidFill>
                  <a:schemeClr val="accent2"/>
                </a:solidFill>
              </a:rPr>
              <a:t>a</a:t>
            </a:r>
            <a:r>
              <a:rPr lang="de-AT" sz="2000" b="1">
                <a:solidFill>
                  <a:schemeClr val="lt1"/>
                </a:solidFill>
              </a:rPr>
              <a:t>, b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578" name="Google Shape;578;g1bd681ff940_0_4"/>
          <p:cNvSpPr txBox="1"/>
          <p:nvPr/>
        </p:nvSpPr>
        <p:spPr>
          <a:xfrm>
            <a:off x="10649612" y="4434063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 b="1">
                <a:solidFill>
                  <a:schemeClr val="accent2"/>
                </a:solidFill>
              </a:rPr>
              <a:t>a, b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579" name="Google Shape;579;g1bd681ff940_0_4"/>
          <p:cNvSpPr txBox="1"/>
          <p:nvPr/>
        </p:nvSpPr>
        <p:spPr>
          <a:xfrm>
            <a:off x="10649612" y="4753613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 b="1">
                <a:solidFill>
                  <a:schemeClr val="lt1"/>
                </a:solidFill>
              </a:rPr>
              <a:t> </a:t>
            </a:r>
            <a:r>
              <a:rPr lang="de-AT" sz="2000" b="1">
                <a:solidFill>
                  <a:schemeClr val="dk1"/>
                </a:solidFill>
              </a:rPr>
              <a:t>∅</a:t>
            </a:r>
            <a:endParaRPr sz="2000" b="1">
              <a:solidFill>
                <a:schemeClr val="dk1"/>
              </a:solidFill>
            </a:endParaRPr>
          </a:p>
        </p:txBody>
      </p:sp>
      <p:sp>
        <p:nvSpPr>
          <p:cNvPr id="580" name="Google Shape;580;g1bd681ff940_0_4"/>
          <p:cNvSpPr txBox="1"/>
          <p:nvPr/>
        </p:nvSpPr>
        <p:spPr>
          <a:xfrm>
            <a:off x="10649612" y="5062063"/>
            <a:ext cx="1067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 b="1">
                <a:solidFill>
                  <a:schemeClr val="lt1"/>
                </a:solidFill>
              </a:rPr>
              <a:t>a,</a:t>
            </a:r>
            <a:r>
              <a:rPr lang="de-AT" sz="2000" b="1">
                <a:solidFill>
                  <a:schemeClr val="accent2"/>
                </a:solidFill>
              </a:rPr>
              <a:t> b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581" name="Google Shape;581;g1bd681ff940_0_4"/>
          <p:cNvSpPr txBox="1"/>
          <p:nvPr/>
        </p:nvSpPr>
        <p:spPr>
          <a:xfrm>
            <a:off x="4401076" y="4258013"/>
            <a:ext cx="441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3500">
                <a:latin typeface="Caveat"/>
                <a:ea typeface="Caveat"/>
                <a:cs typeface="Caveat"/>
                <a:sym typeface="Caveat"/>
              </a:rPr>
              <a:t>X</a:t>
            </a:r>
            <a:endParaRPr sz="35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2" name="Google Shape;582;g1bd681ff940_0_4"/>
          <p:cNvSpPr txBox="1"/>
          <p:nvPr/>
        </p:nvSpPr>
        <p:spPr>
          <a:xfrm>
            <a:off x="10618651" y="4380225"/>
            <a:ext cx="441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700">
                <a:latin typeface="Caveat"/>
                <a:ea typeface="Caveat"/>
                <a:cs typeface="Caveat"/>
                <a:sym typeface="Caveat"/>
              </a:rPr>
              <a:t>X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83" name="Google Shape;583;g1bd681ff940_0_4"/>
          <p:cNvSpPr txBox="1"/>
          <p:nvPr/>
        </p:nvSpPr>
        <p:spPr>
          <a:xfrm>
            <a:off x="10618651" y="3725513"/>
            <a:ext cx="441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700">
                <a:latin typeface="Caveat"/>
                <a:ea typeface="Caveat"/>
                <a:cs typeface="Caveat"/>
                <a:sym typeface="Caveat"/>
              </a:rPr>
              <a:t>X</a:t>
            </a:r>
            <a:endParaRPr sz="27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84" name="Google Shape;584;g1bd681ff940_0_4"/>
          <p:cNvPicPr preferRelativeResize="0"/>
          <p:nvPr/>
        </p:nvPicPr>
        <p:blipFill rotWithShape="1">
          <a:blip r:embed="rId6">
            <a:alphaModFix/>
          </a:blip>
          <a:srcRect l="6230" t="8371" r="3205" b="11365"/>
          <a:stretch/>
        </p:blipFill>
        <p:spPr>
          <a:xfrm>
            <a:off x="10980213" y="1179997"/>
            <a:ext cx="406500" cy="361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4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3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0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9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5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1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3" fill="hold">
                      <p:stCondLst>
                        <p:cond delay="indefinite"/>
                      </p:stCondLst>
                      <p:childTnLst>
                        <p:par>
                          <p:cTn id="334" fill="hold">
                            <p:stCondLst>
                              <p:cond delay="0"/>
                            </p:stCondLst>
                            <p:childTnLst>
                              <p:par>
                                <p:cTn id="3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0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2" fill="hold">
                      <p:stCondLst>
                        <p:cond delay="indefinite"/>
                      </p:stCondLst>
                      <p:childTnLst>
                        <p:par>
                          <p:cTn id="353" fill="hold">
                            <p:stCondLst>
                              <p:cond delay="0"/>
                            </p:stCondLst>
                            <p:childTnLst>
                              <p:par>
                                <p:cTn id="3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6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0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7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4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0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8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2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4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3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6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0" fill="hold">
                      <p:stCondLst>
                        <p:cond delay="indefinite"/>
                      </p:stCondLst>
                      <p:childTnLst>
                        <p:par>
                          <p:cTn id="431" fill="hold">
                            <p:stCondLst>
                              <p:cond delay="0"/>
                            </p:stCondLst>
                            <p:childTnLst>
                              <p:par>
                                <p:cTn id="4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3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7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8" fill="hold">
                      <p:stCondLst>
                        <p:cond delay="indefinite"/>
                      </p:stCondLst>
                      <p:childTnLst>
                        <p:par>
                          <p:cTn id="439" fill="hold">
                            <p:stCondLst>
                              <p:cond delay="0"/>
                            </p:stCondLst>
                            <p:childTnLst>
                              <p:par>
                                <p:cTn id="4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5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7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9" fill="hold">
                      <p:stCondLst>
                        <p:cond delay="indefinite"/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6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0" fill="hold">
                      <p:stCondLst>
                        <p:cond delay="indefinite"/>
                      </p:stCondLst>
                      <p:childTnLst>
                        <p:par>
                          <p:cTn id="461" fill="hold">
                            <p:stCondLst>
                              <p:cond delay="0"/>
                            </p:stCondLst>
                            <p:childTnLst>
                              <p:par>
                                <p:cTn id="4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3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4" fill="hold">
                      <p:stCondLst>
                        <p:cond delay="indefinite"/>
                      </p:stCondLst>
                      <p:childTnLst>
                        <p:par>
                          <p:cTn id="475" fill="hold">
                            <p:stCondLst>
                              <p:cond delay="0"/>
                            </p:stCondLst>
                            <p:childTnLst>
                              <p:par>
                                <p:cTn id="4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8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6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8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1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4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6" fill="hold">
                      <p:stCondLst>
                        <p:cond delay="indefinite"/>
                      </p:stCondLst>
                      <p:childTnLst>
                        <p:par>
                          <p:cTn id="497" fill="hold">
                            <p:stCondLst>
                              <p:cond delay="0"/>
                            </p:stCondLst>
                            <p:childTnLst>
                              <p:par>
                                <p:cTn id="4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0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3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6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3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9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1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6" fill="hold">
                      <p:stCondLst>
                        <p:cond delay="indefinite"/>
                      </p:stCondLst>
                      <p:childTnLst>
                        <p:par>
                          <p:cTn id="527" fill="hold">
                            <p:stCondLst>
                              <p:cond delay="0"/>
                            </p:stCondLst>
                            <p:childTnLst>
                              <p:par>
                                <p:cTn id="5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0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3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5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0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4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7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9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5" dur="1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9"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5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0" fill="hold">
                      <p:stCondLst>
                        <p:cond delay="indefinite"/>
                      </p:stCondLst>
                      <p:childTnLst>
                        <p:par>
                          <p:cTn id="571" fill="hold">
                            <p:stCondLst>
                              <p:cond delay="0"/>
                            </p:stCondLst>
                            <p:childTnLst>
                              <p:par>
                                <p:cTn id="5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4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7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8" fill="hold">
                      <p:stCondLst>
                        <p:cond delay="indefinite"/>
                      </p:stCondLst>
                      <p:childTnLst>
                        <p:par>
                          <p:cTn id="579" fill="hold">
                            <p:stCondLst>
                              <p:cond delay="0"/>
                            </p:stCondLst>
                            <p:childTnLst>
                              <p:par>
                                <p:cTn id="5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2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10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8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9" fill="hold">
                      <p:stCondLst>
                        <p:cond delay="indefinite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3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5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9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0" fill="hold">
                      <p:stCondLst>
                        <p:cond delay="indefinite"/>
                      </p:stCondLst>
                      <p:childTnLst>
                        <p:par>
                          <p:cTn id="601" fill="hold">
                            <p:stCondLst>
                              <p:cond delay="0"/>
                            </p:stCondLst>
                            <p:childTnLst>
                              <p:par>
                                <p:cTn id="6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3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6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0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3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6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7" fill="hold">
                      <p:stCondLst>
                        <p:cond delay="indefinite"/>
                      </p:stCondLst>
                      <p:childTnLst>
                        <p:par>
                          <p:cTn id="618" fill="hold">
                            <p:stCondLst>
                              <p:cond delay="0"/>
                            </p:stCondLst>
                            <p:childTnLst>
                              <p:par>
                                <p:cTn id="6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1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4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7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9"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4" fill="hold">
                      <p:stCondLst>
                        <p:cond delay="indefinite"/>
                      </p:stCondLst>
                      <p:childTnLst>
                        <p:par>
                          <p:cTn id="635" fill="hold">
                            <p:stCondLst>
                              <p:cond delay="0"/>
                            </p:stCondLst>
                            <p:childTnLst>
                              <p:par>
                                <p:cTn id="6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8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3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4" fill="hold">
                      <p:stCondLst>
                        <p:cond delay="indefinite"/>
                      </p:stCondLst>
                      <p:childTnLst>
                        <p:par>
                          <p:cTn id="645" fill="hold">
                            <p:stCondLst>
                              <p:cond delay="0"/>
                            </p:stCondLst>
                            <p:childTnLst>
                              <p:par>
                                <p:cTn id="6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3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9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0" fill="hold">
                      <p:stCondLst>
                        <p:cond delay="indefinite"/>
                      </p:stCondLst>
                      <p:childTnLst>
                        <p:par>
                          <p:cTn id="661" fill="hold">
                            <p:stCondLst>
                              <p:cond delay="0"/>
                            </p:stCondLst>
                            <p:childTnLst>
                              <p:par>
                                <p:cTn id="6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5" fill="hold">
                      <p:stCondLst>
                        <p:cond delay="indefinite"/>
                      </p:stCondLst>
                      <p:childTnLst>
                        <p:par>
                          <p:cTn id="666" fill="hold">
                            <p:stCondLst>
                              <p:cond delay="0"/>
                            </p:stCondLst>
                            <p:childTnLst>
                              <p:par>
                                <p:cTn id="6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8"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1"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6" fill="hold">
                      <p:stCondLst>
                        <p:cond delay="indefinite"/>
                      </p:stCondLst>
                      <p:childTnLst>
                        <p:par>
                          <p:cTn id="677" fill="hold">
                            <p:stCondLst>
                              <p:cond delay="0"/>
                            </p:stCondLst>
                            <p:childTnLst>
                              <p:par>
                                <p:cTn id="6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0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1" fill="hold">
                      <p:stCondLst>
                        <p:cond delay="indefinite"/>
                      </p:stCondLst>
                      <p:childTnLst>
                        <p:par>
                          <p:cTn id="682" fill="hold">
                            <p:stCondLst>
                              <p:cond delay="0"/>
                            </p:stCondLst>
                            <p:childTnLst>
                              <p:par>
                                <p:cTn id="6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4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7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Runtime</a:t>
            </a:r>
            <a:r>
              <a:rPr lang="de-AT" b="1" dirty="0"/>
              <a:t> </a:t>
            </a:r>
            <a:r>
              <a:rPr lang="de-AT" b="1" dirty="0" err="1"/>
              <a:t>Safety</a:t>
            </a:r>
            <a:r>
              <a:rPr lang="de-AT" b="1" dirty="0"/>
              <a:t> </a:t>
            </a:r>
            <a:r>
              <a:rPr lang="de-AT" b="1" dirty="0" err="1"/>
              <a:t>Enforcement</a:t>
            </a:r>
            <a:r>
              <a:rPr lang="de-AT" b="1" dirty="0"/>
              <a:t> </a:t>
            </a:r>
            <a:r>
              <a:rPr lang="de-AT" b="1" dirty="0" err="1"/>
              <a:t>with</a:t>
            </a:r>
            <a:r>
              <a:rPr lang="de-AT" b="1" dirty="0"/>
              <a:t> Shields</a:t>
            </a:r>
            <a:endParaRPr dirty="0"/>
          </a:p>
        </p:txBody>
      </p:sp>
      <p:sp>
        <p:nvSpPr>
          <p:cNvPr id="308" name="Google Shape;308;g1bc33dc2a88_0_0"/>
          <p:cNvSpPr txBox="1">
            <a:spLocks noGrp="1"/>
          </p:cNvSpPr>
          <p:nvPr>
            <p:ph type="body" idx="1"/>
          </p:nvPr>
        </p:nvSpPr>
        <p:spPr>
          <a:xfrm>
            <a:off x="478879" y="1360932"/>
            <a:ext cx="5483677" cy="117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/>
              <a:t>Shields </a:t>
            </a:r>
            <a:r>
              <a:rPr lang="de-AT" sz="2400" dirty="0" err="1"/>
              <a:t>guarantee</a:t>
            </a:r>
            <a:r>
              <a:rPr lang="de-AT" sz="2400" dirty="0"/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safety</a:t>
            </a:r>
            <a:r>
              <a:rPr lang="de-AT" sz="2400" b="1" dirty="0">
                <a:solidFill>
                  <a:schemeClr val="accent2"/>
                </a:solidFill>
              </a:rPr>
              <a:t>, </a:t>
            </a:r>
            <a:r>
              <a:rPr lang="de-AT" sz="2400" dirty="0" err="1">
                <a:solidFill>
                  <a:schemeClr val="tx1"/>
                </a:solidFill>
              </a:rPr>
              <a:t>with</a:t>
            </a:r>
            <a:r>
              <a:rPr lang="de-AT" sz="2400" b="1" dirty="0">
                <a:solidFill>
                  <a:schemeClr val="accent2"/>
                </a:solidFill>
              </a:rPr>
              <a:t> minimal </a:t>
            </a:r>
            <a:r>
              <a:rPr lang="de-AT" sz="2400" b="1" dirty="0" err="1">
                <a:solidFill>
                  <a:schemeClr val="accent2"/>
                </a:solidFill>
              </a:rPr>
              <a:t>interference</a:t>
            </a:r>
            <a:endParaRPr lang="de-AT" sz="2400" b="1" dirty="0">
              <a:solidFill>
                <a:schemeClr val="accent2"/>
              </a:solidFill>
            </a:endParaRPr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3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  <a:endParaRPr dirty="0"/>
          </a:p>
        </p:txBody>
      </p:sp>
      <p:sp>
        <p:nvSpPr>
          <p:cNvPr id="5" name="Google Shape;277;g1bc901b81b2_0_359">
            <a:extLst>
              <a:ext uri="{FF2B5EF4-FFF2-40B4-BE49-F238E27FC236}">
                <a16:creationId xmlns:a16="http://schemas.microsoft.com/office/drawing/2014/main" id="{F3C66579-9E39-7C10-EC84-E555F61D333F}"/>
              </a:ext>
            </a:extLst>
          </p:cNvPr>
          <p:cNvSpPr/>
          <p:nvPr/>
        </p:nvSpPr>
        <p:spPr>
          <a:xfrm>
            <a:off x="404612" y="3702096"/>
            <a:ext cx="6528085" cy="2788293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>
              <a:spcBef>
                <a:spcPts val="1005"/>
              </a:spcBef>
            </a:pPr>
            <a:r>
              <a:rPr lang="de-AT" sz="2412" b="1" dirty="0" err="1"/>
              <a:t>Contributions</a:t>
            </a:r>
            <a:endParaRPr sz="2412" b="1" dirty="0"/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dirty="0" err="1"/>
              <a:t>Adapt</a:t>
            </a:r>
            <a:r>
              <a:rPr lang="de-AT" sz="2412" dirty="0"/>
              <a:t> </a:t>
            </a:r>
            <a:r>
              <a:rPr lang="de-AT" sz="2412" dirty="0" err="1"/>
              <a:t>shield</a:t>
            </a:r>
            <a:r>
              <a:rPr lang="de-AT" sz="2412" dirty="0"/>
              <a:t> </a:t>
            </a:r>
            <a:r>
              <a:rPr lang="de-AT" sz="2412" dirty="0" err="1"/>
              <a:t>synthesis</a:t>
            </a:r>
            <a:r>
              <a:rPr lang="de-AT" sz="2412" dirty="0"/>
              <a:t> </a:t>
            </a:r>
            <a:r>
              <a:rPr lang="de-AT" sz="2412" dirty="0" err="1"/>
              <a:t>to</a:t>
            </a:r>
            <a:r>
              <a:rPr lang="de-AT" sz="2412" dirty="0"/>
              <a:t> </a:t>
            </a:r>
            <a:r>
              <a:rPr lang="de-AT" sz="2412" dirty="0" err="1"/>
              <a:t>work</a:t>
            </a:r>
            <a:r>
              <a:rPr lang="de-AT" sz="2412" dirty="0"/>
              <a:t> </a:t>
            </a:r>
            <a:r>
              <a:rPr lang="de-AT" sz="2412" dirty="0" err="1"/>
              <a:t>with</a:t>
            </a:r>
            <a:r>
              <a:rPr lang="de-AT" sz="2412" dirty="0"/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delayed</a:t>
            </a:r>
            <a:r>
              <a:rPr lang="de-AT" sz="2412" b="1" dirty="0">
                <a:solidFill>
                  <a:schemeClr val="accent2"/>
                </a:solidFill>
              </a:rPr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observations</a:t>
            </a:r>
            <a:r>
              <a:rPr lang="de-AT" sz="2412" b="1" dirty="0">
                <a:solidFill>
                  <a:schemeClr val="accent4"/>
                </a:solidFill>
              </a:rPr>
              <a:t>.</a:t>
            </a:r>
            <a:endParaRPr sz="2412" b="1" dirty="0">
              <a:solidFill>
                <a:schemeClr val="accent4"/>
              </a:solidFill>
            </a:endParaRPr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dirty="0"/>
              <a:t>First </a:t>
            </a:r>
            <a:r>
              <a:rPr lang="de-AT" sz="2412" dirty="0" err="1"/>
              <a:t>implementation</a:t>
            </a:r>
            <a:r>
              <a:rPr lang="de-AT" sz="2412" dirty="0"/>
              <a:t> </a:t>
            </a:r>
            <a:r>
              <a:rPr lang="de-AT" sz="2412" dirty="0" err="1"/>
              <a:t>of</a:t>
            </a:r>
            <a:r>
              <a:rPr lang="de-AT" sz="2412" dirty="0"/>
              <a:t> </a:t>
            </a:r>
            <a:r>
              <a:rPr lang="de-AT" sz="2412" dirty="0" err="1"/>
              <a:t>shielding</a:t>
            </a:r>
            <a:r>
              <a:rPr lang="de-AT" sz="2412" dirty="0"/>
              <a:t> in </a:t>
            </a:r>
            <a:r>
              <a:rPr lang="de-AT" sz="2412" b="1" dirty="0" err="1">
                <a:solidFill>
                  <a:schemeClr val="accent4"/>
                </a:solidFill>
              </a:rPr>
              <a:t>car</a:t>
            </a:r>
            <a:r>
              <a:rPr lang="de-AT" sz="2412" b="1" dirty="0">
                <a:solidFill>
                  <a:schemeClr val="accent4"/>
                </a:solidFill>
              </a:rPr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simulator</a:t>
            </a:r>
            <a:endParaRPr sz="2412" b="1" dirty="0">
              <a:solidFill>
                <a:schemeClr val="accent4"/>
              </a:solidFill>
            </a:endParaRPr>
          </a:p>
          <a:p>
            <a:endParaRPr sz="1407" dirty="0"/>
          </a:p>
        </p:txBody>
      </p:sp>
      <p:pic>
        <p:nvPicPr>
          <p:cNvPr id="7" name="Google Shape;276;g1bc901b81b2_0_359">
            <a:extLst>
              <a:ext uri="{FF2B5EF4-FFF2-40B4-BE49-F238E27FC236}">
                <a16:creationId xmlns:a16="http://schemas.microsoft.com/office/drawing/2014/main" id="{0E1F72CB-6EE7-2C3E-00B7-2A97DA5551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230" t="8371" r="3205" b="11365"/>
          <a:stretch/>
        </p:blipFill>
        <p:spPr>
          <a:xfrm>
            <a:off x="8821038" y="1360932"/>
            <a:ext cx="502690" cy="494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81;g1bc901b81b2_0_359">
            <a:extLst>
              <a:ext uri="{FF2B5EF4-FFF2-40B4-BE49-F238E27FC236}">
                <a16:creationId xmlns:a16="http://schemas.microsoft.com/office/drawing/2014/main" id="{6049AAA5-A2E7-90C3-2EB0-9E0CCB2963B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11943644" y="2667307"/>
            <a:ext cx="118" cy="48505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Google Shape;283;g1bc901b81b2_0_359">
            <a:extLst>
              <a:ext uri="{FF2B5EF4-FFF2-40B4-BE49-F238E27FC236}">
                <a16:creationId xmlns:a16="http://schemas.microsoft.com/office/drawing/2014/main" id="{8CFF6BFE-6C45-3425-9E5A-06498CD1754A}"/>
              </a:ext>
            </a:extLst>
          </p:cNvPr>
          <p:cNvSpPr/>
          <p:nvPr/>
        </p:nvSpPr>
        <p:spPr>
          <a:xfrm>
            <a:off x="6260917" y="2030635"/>
            <a:ext cx="1906516" cy="636673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b="1" dirty="0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82;g1bc901b81b2_0_359">
            <a:extLst>
              <a:ext uri="{FF2B5EF4-FFF2-40B4-BE49-F238E27FC236}">
                <a16:creationId xmlns:a16="http://schemas.microsoft.com/office/drawing/2014/main" id="{6AB80A5D-7FE3-0B2B-FDF7-CBF0435D3544}"/>
              </a:ext>
            </a:extLst>
          </p:cNvPr>
          <p:cNvSpPr/>
          <p:nvPr/>
        </p:nvSpPr>
        <p:spPr>
          <a:xfrm>
            <a:off x="10990385" y="2030635"/>
            <a:ext cx="1906516" cy="636673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Agent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Google Shape;284;g1bc901b81b2_0_359">
            <a:extLst>
              <a:ext uri="{FF2B5EF4-FFF2-40B4-BE49-F238E27FC236}">
                <a16:creationId xmlns:a16="http://schemas.microsoft.com/office/drawing/2014/main" id="{995EDFEA-07C2-9402-4420-C30092BF6F07}"/>
              </a:ext>
            </a:extLst>
          </p:cNvPr>
          <p:cNvCxnSpPr>
            <a:endCxn id="10" idx="1"/>
          </p:cNvCxnSpPr>
          <p:nvPr/>
        </p:nvCxnSpPr>
        <p:spPr>
          <a:xfrm>
            <a:off x="8167155" y="2344042"/>
            <a:ext cx="2823231" cy="4929"/>
          </a:xfrm>
          <a:prstGeom prst="straightConnector1">
            <a:avLst/>
          </a:prstGeom>
          <a:ln>
            <a:headEnd type="none" w="med" len="med"/>
            <a:tailEnd type="stealth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oogle Shape;285;g1bc901b81b2_0_359">
            <a:extLst>
              <a:ext uri="{FF2B5EF4-FFF2-40B4-BE49-F238E27FC236}">
                <a16:creationId xmlns:a16="http://schemas.microsoft.com/office/drawing/2014/main" id="{C6A030AB-FE5C-38C0-0937-6775333D59EC}"/>
              </a:ext>
            </a:extLst>
          </p:cNvPr>
          <p:cNvCxnSpPr/>
          <p:nvPr/>
        </p:nvCxnSpPr>
        <p:spPr>
          <a:xfrm rot="10800000">
            <a:off x="7229954" y="4054985"/>
            <a:ext cx="472380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Google Shape;286;g1bc901b81b2_0_359">
            <a:extLst>
              <a:ext uri="{FF2B5EF4-FFF2-40B4-BE49-F238E27FC236}">
                <a16:creationId xmlns:a16="http://schemas.microsoft.com/office/drawing/2014/main" id="{C57C7366-0F20-9989-214F-6C3577A8C62F}"/>
              </a:ext>
            </a:extLst>
          </p:cNvPr>
          <p:cNvCxnSpPr/>
          <p:nvPr/>
        </p:nvCxnSpPr>
        <p:spPr>
          <a:xfrm>
            <a:off x="7219093" y="2677531"/>
            <a:ext cx="0" cy="1377267"/>
          </a:xfrm>
          <a:prstGeom prst="straightConnector1">
            <a:avLst/>
          </a:prstGeom>
          <a:ln>
            <a:headEnd type="stealth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oogle Shape;289;g1bc901b81b2_0_359">
            <a:extLst>
              <a:ext uri="{FF2B5EF4-FFF2-40B4-BE49-F238E27FC236}">
                <a16:creationId xmlns:a16="http://schemas.microsoft.com/office/drawing/2014/main" id="{9FCE1EB4-0F3A-A5B4-C226-EA2F377CA111}"/>
              </a:ext>
            </a:extLst>
          </p:cNvPr>
          <p:cNvCxnSpPr/>
          <p:nvPr/>
        </p:nvCxnSpPr>
        <p:spPr>
          <a:xfrm>
            <a:off x="10333225" y="2364506"/>
            <a:ext cx="0" cy="115792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oogle Shape;290;g1bc901b81b2_0_359">
            <a:extLst>
              <a:ext uri="{FF2B5EF4-FFF2-40B4-BE49-F238E27FC236}">
                <a16:creationId xmlns:a16="http://schemas.microsoft.com/office/drawing/2014/main" id="{1E400305-9791-6F1A-000B-DF0248431124}"/>
              </a:ext>
            </a:extLst>
          </p:cNvPr>
          <p:cNvCxnSpPr/>
          <p:nvPr/>
        </p:nvCxnSpPr>
        <p:spPr>
          <a:xfrm rot="10800000" flipH="1">
            <a:off x="10342644" y="3506533"/>
            <a:ext cx="1255799" cy="16020"/>
          </a:xfrm>
          <a:prstGeom prst="straightConnector1">
            <a:avLst/>
          </a:prstGeom>
          <a:ln>
            <a:headEnd type="none" w="med" len="med"/>
            <a:tailEnd type="stealth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135161-6280-9970-6D06-E3ACEB9D3A6A}"/>
              </a:ext>
            </a:extLst>
          </p:cNvPr>
          <p:cNvGrpSpPr/>
          <p:nvPr/>
        </p:nvGrpSpPr>
        <p:grpSpPr>
          <a:xfrm>
            <a:off x="8483147" y="1936686"/>
            <a:ext cx="1192684" cy="530289"/>
            <a:chOff x="5838311" y="3159970"/>
            <a:chExt cx="1673544" cy="715736"/>
          </a:xfrm>
        </p:grpSpPr>
        <p:sp>
          <p:nvSpPr>
            <p:cNvPr id="25" name="Google Shape;291;g1bc901b81b2_0_359">
              <a:extLst>
                <a:ext uri="{FF2B5EF4-FFF2-40B4-BE49-F238E27FC236}">
                  <a16:creationId xmlns:a16="http://schemas.microsoft.com/office/drawing/2014/main" id="{E8726716-D265-EF73-10CA-159FBB3B86FF}"/>
                </a:ext>
              </a:extLst>
            </p:cNvPr>
            <p:cNvSpPr/>
            <p:nvPr/>
          </p:nvSpPr>
          <p:spPr>
            <a:xfrm>
              <a:off x="5838311" y="3489288"/>
              <a:ext cx="402916" cy="38641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292;g1bc901b81b2_0_359">
              <a:extLst>
                <a:ext uri="{FF2B5EF4-FFF2-40B4-BE49-F238E27FC236}">
                  <a16:creationId xmlns:a16="http://schemas.microsoft.com/office/drawing/2014/main" id="{A67397D5-856B-2568-435D-28ACC43BCA00}"/>
                </a:ext>
              </a:extLst>
            </p:cNvPr>
            <p:cNvSpPr/>
            <p:nvPr/>
          </p:nvSpPr>
          <p:spPr>
            <a:xfrm>
              <a:off x="6261855" y="3489288"/>
              <a:ext cx="402916" cy="38641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Google Shape;293;g1bc901b81b2_0_359">
              <a:extLst>
                <a:ext uri="{FF2B5EF4-FFF2-40B4-BE49-F238E27FC236}">
                  <a16:creationId xmlns:a16="http://schemas.microsoft.com/office/drawing/2014/main" id="{05F6604D-6014-D882-B3D2-AEAE5F6FF21D}"/>
                </a:ext>
              </a:extLst>
            </p:cNvPr>
            <p:cNvSpPr/>
            <p:nvPr/>
          </p:nvSpPr>
          <p:spPr>
            <a:xfrm>
              <a:off x="6685397" y="3489288"/>
              <a:ext cx="402916" cy="38641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Google Shape;294;g1bc901b81b2_0_359">
              <a:extLst>
                <a:ext uri="{FF2B5EF4-FFF2-40B4-BE49-F238E27FC236}">
                  <a16:creationId xmlns:a16="http://schemas.microsoft.com/office/drawing/2014/main" id="{4D5D91F7-3B0A-EA94-9752-F44D51953639}"/>
                </a:ext>
              </a:extLst>
            </p:cNvPr>
            <p:cNvSpPr/>
            <p:nvPr/>
          </p:nvSpPr>
          <p:spPr>
            <a:xfrm>
              <a:off x="6033281" y="3159970"/>
              <a:ext cx="436991" cy="322205"/>
            </a:xfrm>
            <a:custGeom>
              <a:avLst/>
              <a:gdLst/>
              <a:ahLst/>
              <a:cxnLst/>
              <a:rect l="l" t="t" r="r" b="b"/>
              <a:pathLst>
                <a:path w="10117" h="7123" extrusionOk="0">
                  <a:moveTo>
                    <a:pt x="0" y="7123"/>
                  </a:moveTo>
                  <a:cubicBezTo>
                    <a:pt x="519" y="6034"/>
                    <a:pt x="1816" y="1598"/>
                    <a:pt x="3113" y="586"/>
                  </a:cubicBezTo>
                  <a:cubicBezTo>
                    <a:pt x="4410" y="-426"/>
                    <a:pt x="6615" y="-36"/>
                    <a:pt x="7782" y="1053"/>
                  </a:cubicBezTo>
                  <a:cubicBezTo>
                    <a:pt x="8949" y="2143"/>
                    <a:pt x="9728" y="6111"/>
                    <a:pt x="10117" y="712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29" name="Google Shape;295;g1bc901b81b2_0_359">
              <a:extLst>
                <a:ext uri="{FF2B5EF4-FFF2-40B4-BE49-F238E27FC236}">
                  <a16:creationId xmlns:a16="http://schemas.microsoft.com/office/drawing/2014/main" id="{43F310B2-657F-4BC4-0CC4-CA02F7080F4F}"/>
                </a:ext>
              </a:extLst>
            </p:cNvPr>
            <p:cNvSpPr/>
            <p:nvPr/>
          </p:nvSpPr>
          <p:spPr>
            <a:xfrm>
              <a:off x="6446608" y="3159970"/>
              <a:ext cx="436991" cy="322205"/>
            </a:xfrm>
            <a:custGeom>
              <a:avLst/>
              <a:gdLst/>
              <a:ahLst/>
              <a:cxnLst/>
              <a:rect l="l" t="t" r="r" b="b"/>
              <a:pathLst>
                <a:path w="10117" h="7123" extrusionOk="0">
                  <a:moveTo>
                    <a:pt x="0" y="7123"/>
                  </a:moveTo>
                  <a:cubicBezTo>
                    <a:pt x="519" y="6034"/>
                    <a:pt x="1816" y="1598"/>
                    <a:pt x="3113" y="586"/>
                  </a:cubicBezTo>
                  <a:cubicBezTo>
                    <a:pt x="4410" y="-426"/>
                    <a:pt x="6615" y="-36"/>
                    <a:pt x="7782" y="1053"/>
                  </a:cubicBezTo>
                  <a:cubicBezTo>
                    <a:pt x="8949" y="2143"/>
                    <a:pt x="9728" y="6111"/>
                    <a:pt x="10117" y="712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30" name="Google Shape;296;g1bc901b81b2_0_359">
              <a:extLst>
                <a:ext uri="{FF2B5EF4-FFF2-40B4-BE49-F238E27FC236}">
                  <a16:creationId xmlns:a16="http://schemas.microsoft.com/office/drawing/2014/main" id="{99226B12-DD53-BDCF-0BFC-15F5A460DF14}"/>
                </a:ext>
              </a:extLst>
            </p:cNvPr>
            <p:cNvSpPr/>
            <p:nvPr/>
          </p:nvSpPr>
          <p:spPr>
            <a:xfrm>
              <a:off x="7108939" y="3489288"/>
              <a:ext cx="402916" cy="38641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Google Shape;297;g1bc901b81b2_0_359">
              <a:extLst>
                <a:ext uri="{FF2B5EF4-FFF2-40B4-BE49-F238E27FC236}">
                  <a16:creationId xmlns:a16="http://schemas.microsoft.com/office/drawing/2014/main" id="{10EE1B5E-9432-CA2D-1D40-B4848266B945}"/>
                </a:ext>
              </a:extLst>
            </p:cNvPr>
            <p:cNvSpPr/>
            <p:nvPr/>
          </p:nvSpPr>
          <p:spPr>
            <a:xfrm>
              <a:off x="6883585" y="3159970"/>
              <a:ext cx="436991" cy="322205"/>
            </a:xfrm>
            <a:custGeom>
              <a:avLst/>
              <a:gdLst/>
              <a:ahLst/>
              <a:cxnLst/>
              <a:rect l="l" t="t" r="r" b="b"/>
              <a:pathLst>
                <a:path w="10117" h="7123" extrusionOk="0">
                  <a:moveTo>
                    <a:pt x="0" y="7123"/>
                  </a:moveTo>
                  <a:cubicBezTo>
                    <a:pt x="519" y="6034"/>
                    <a:pt x="1816" y="1598"/>
                    <a:pt x="3113" y="586"/>
                  </a:cubicBezTo>
                  <a:cubicBezTo>
                    <a:pt x="4410" y="-426"/>
                    <a:pt x="6615" y="-36"/>
                    <a:pt x="7782" y="1053"/>
                  </a:cubicBezTo>
                  <a:cubicBezTo>
                    <a:pt x="8949" y="2143"/>
                    <a:pt x="9728" y="6111"/>
                    <a:pt x="10117" y="712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sp>
      </p:grpSp>
      <p:sp>
        <p:nvSpPr>
          <p:cNvPr id="17" name="Google Shape;298;g1bc901b81b2_0_359">
            <a:extLst>
              <a:ext uri="{FF2B5EF4-FFF2-40B4-BE49-F238E27FC236}">
                <a16:creationId xmlns:a16="http://schemas.microsoft.com/office/drawing/2014/main" id="{4809D709-1E49-639B-A637-ED1BE9EFB4E7}"/>
              </a:ext>
            </a:extLst>
          </p:cNvPr>
          <p:cNvSpPr txBox="1"/>
          <p:nvPr/>
        </p:nvSpPr>
        <p:spPr>
          <a:xfrm>
            <a:off x="9469052" y="1833760"/>
            <a:ext cx="1667228" cy="36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Google Shape;299;g1bc901b81b2_0_359">
            <a:extLst>
              <a:ext uri="{FF2B5EF4-FFF2-40B4-BE49-F238E27FC236}">
                <a16:creationId xmlns:a16="http://schemas.microsoft.com/office/drawing/2014/main" id="{303C5079-374D-EC0F-FE3C-FE32C3AEA3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422" t="21164" r="13784" b="12842"/>
          <a:stretch/>
        </p:blipFill>
        <p:spPr>
          <a:xfrm>
            <a:off x="11592231" y="3152363"/>
            <a:ext cx="703057" cy="7238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01;g1bc901b81b2_0_359">
            <a:extLst>
              <a:ext uri="{FF2B5EF4-FFF2-40B4-BE49-F238E27FC236}">
                <a16:creationId xmlns:a16="http://schemas.microsoft.com/office/drawing/2014/main" id="{09E39A5C-CBFE-F365-2989-275619841F60}"/>
              </a:ext>
            </a:extLst>
          </p:cNvPr>
          <p:cNvSpPr txBox="1"/>
          <p:nvPr/>
        </p:nvSpPr>
        <p:spPr>
          <a:xfrm>
            <a:off x="8577611" y="3649120"/>
            <a:ext cx="1420511" cy="41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400" dirty="0" err="1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endParaRPr sz="24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Google Shape;285;g1bc901b81b2_0_359">
            <a:extLst>
              <a:ext uri="{FF2B5EF4-FFF2-40B4-BE49-F238E27FC236}">
                <a16:creationId xmlns:a16="http://schemas.microsoft.com/office/drawing/2014/main" id="{67BB077E-7071-6EC2-05C9-D4957D4B38D4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1943644" y="3876247"/>
            <a:ext cx="118" cy="21481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Google Shape;300;g1bc901b81b2_0_359">
            <a:extLst>
              <a:ext uri="{FF2B5EF4-FFF2-40B4-BE49-F238E27FC236}">
                <a16:creationId xmlns:a16="http://schemas.microsoft.com/office/drawing/2014/main" id="{FA7B7ACF-1675-6F3A-C60A-6779FFC3A6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6368" t="21218" r="13588" b="12617"/>
          <a:stretch/>
        </p:blipFill>
        <p:spPr>
          <a:xfrm>
            <a:off x="11582813" y="3147793"/>
            <a:ext cx="702977" cy="72282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98;g1bc901b81b2_0_359">
            <a:extLst>
              <a:ext uri="{FF2B5EF4-FFF2-40B4-BE49-F238E27FC236}">
                <a16:creationId xmlns:a16="http://schemas.microsoft.com/office/drawing/2014/main" id="{B6D05C67-3A66-999F-814C-9362FE05CD8E}"/>
              </a:ext>
            </a:extLst>
          </p:cNvPr>
          <p:cNvSpPr txBox="1"/>
          <p:nvPr/>
        </p:nvSpPr>
        <p:spPr>
          <a:xfrm>
            <a:off x="9469051" y="1610787"/>
            <a:ext cx="1667228" cy="36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delayed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301;g1bc901b81b2_0_359">
            <a:extLst>
              <a:ext uri="{FF2B5EF4-FFF2-40B4-BE49-F238E27FC236}">
                <a16:creationId xmlns:a16="http://schemas.microsoft.com/office/drawing/2014/main" id="{165BB1C3-B4CF-0056-ED71-728DB1947559}"/>
              </a:ext>
            </a:extLst>
          </p:cNvPr>
          <p:cNvSpPr txBox="1"/>
          <p:nvPr/>
        </p:nvSpPr>
        <p:spPr>
          <a:xfrm>
            <a:off x="8575986" y="3435748"/>
            <a:ext cx="1420510" cy="41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400" dirty="0" err="1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</a:t>
            </a:r>
            <a:endParaRPr sz="24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Google Shape;281;g1bc901b81b2_0_359">
            <a:extLst>
              <a:ext uri="{FF2B5EF4-FFF2-40B4-BE49-F238E27FC236}">
                <a16:creationId xmlns:a16="http://schemas.microsoft.com/office/drawing/2014/main" id="{F63C4291-BCA2-3F01-978F-80EE7416F21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943861" y="2667308"/>
            <a:ext cx="10119" cy="138749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21998F7-5DE2-4828-28C2-7BF625126408}"/>
              </a:ext>
            </a:extLst>
          </p:cNvPr>
          <p:cNvSpPr txBox="1"/>
          <p:nvPr/>
        </p:nvSpPr>
        <p:spPr>
          <a:xfrm>
            <a:off x="376625" y="2666106"/>
            <a:ext cx="650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>
                <a:solidFill>
                  <a:schemeClr val="tx1"/>
                </a:solidFill>
              </a:rPr>
              <a:t>But </a:t>
            </a:r>
            <a:r>
              <a:rPr lang="de-AT" sz="2400" dirty="0" err="1">
                <a:solidFill>
                  <a:schemeClr val="tx1"/>
                </a:solidFill>
              </a:rPr>
              <a:t>information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may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be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delayed</a:t>
            </a:r>
            <a:r>
              <a:rPr lang="de-AT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90A22-2025-51B4-33C8-FAF8EF2CEF45}"/>
              </a:ext>
            </a:extLst>
          </p:cNvPr>
          <p:cNvSpPr txBox="1"/>
          <p:nvPr/>
        </p:nvSpPr>
        <p:spPr>
          <a:xfrm>
            <a:off x="307455" y="6972979"/>
            <a:ext cx="904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Könighofer et al., </a:t>
            </a:r>
            <a:r>
              <a:rPr lang="en-AT" sz="1800" i="1" dirty="0"/>
              <a:t>Safe Reinforcement Learning via Shielding,</a:t>
            </a:r>
            <a:r>
              <a:rPr lang="en-AT" sz="1800" dirty="0"/>
              <a:t> AAAI 2018</a:t>
            </a:r>
          </a:p>
        </p:txBody>
      </p:sp>
      <p:pic>
        <p:nvPicPr>
          <p:cNvPr id="3" name="Picture 2" descr="A shadow of a tree and a sign&#10;&#10;Description automatically generated">
            <a:extLst>
              <a:ext uri="{FF2B5EF4-FFF2-40B4-BE49-F238E27FC236}">
                <a16:creationId xmlns:a16="http://schemas.microsoft.com/office/drawing/2014/main" id="{C0AAB339-2105-C64E-B757-BB9107C0E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624" y="4642132"/>
            <a:ext cx="4945375" cy="174962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36"/>
    </mc:Choice>
    <mc:Fallback xmlns="">
      <p:transition spd="slow" advTm="46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build="p"/>
      <p:bldP spid="5" grpId="0" animBg="1"/>
      <p:bldP spid="22" grpId="0"/>
      <p:bldP spid="23" grpId="0"/>
      <p:bldP spid="23" grpId="1"/>
      <p:bldP spid="23" grpId="2"/>
      <p:bldP spid="33" grpId="0"/>
      <p:bldP spid="3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en-US" b="1" dirty="0"/>
              <a:t>Overview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4</a:t>
            </a:fld>
            <a:endParaRPr/>
          </a:p>
        </p:txBody>
      </p:sp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3963-682C-55F0-B405-FF33C759645D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/>
              <a:t>Cano Córdoba</a:t>
            </a:r>
            <a:r>
              <a:rPr lang="en-AT" sz="1800" dirty="0"/>
              <a:t> et al., </a:t>
            </a:r>
            <a:r>
              <a:rPr lang="en-AT" sz="1800" i="1" dirty="0"/>
              <a:t>Safety Shielding under Delayed Observation,</a:t>
            </a:r>
            <a:r>
              <a:rPr lang="en-AT" sz="1800" dirty="0"/>
              <a:t> ICAPS 2023</a:t>
            </a:r>
          </a:p>
        </p:txBody>
      </p:sp>
      <p:sp>
        <p:nvSpPr>
          <p:cNvPr id="3" name="Google Shape;308;g1bc33dc2a88_0_0">
            <a:extLst>
              <a:ext uri="{FF2B5EF4-FFF2-40B4-BE49-F238E27FC236}">
                <a16:creationId xmlns:a16="http://schemas.microsoft.com/office/drawing/2014/main" id="{83CD4683-1B2D-62DF-F153-AE8156362A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21" y="1633740"/>
            <a:ext cx="10239899" cy="498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Introduction</a:t>
            </a:r>
            <a:endParaRPr lang="de-AT" sz="2400" b="1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tx1"/>
                </a:solidFill>
              </a:rPr>
              <a:t>Safety</a:t>
            </a:r>
            <a:r>
              <a:rPr lang="de-AT" sz="2400" b="1" dirty="0">
                <a:solidFill>
                  <a:schemeClr val="tx1"/>
                </a:solidFill>
              </a:rPr>
              <a:t> </a:t>
            </a:r>
            <a:r>
              <a:rPr lang="de-AT" sz="2400" b="1" dirty="0" err="1">
                <a:solidFill>
                  <a:schemeClr val="tx1"/>
                </a:solidFill>
              </a:rPr>
              <a:t>shields</a:t>
            </a:r>
            <a:r>
              <a:rPr lang="de-AT" sz="2400" b="1" dirty="0">
                <a:solidFill>
                  <a:schemeClr val="tx1"/>
                </a:solidFill>
              </a:rPr>
              <a:t>: </a:t>
            </a:r>
            <a:r>
              <a:rPr lang="de-AT" sz="2400" dirty="0" err="1">
                <a:solidFill>
                  <a:schemeClr val="tx1"/>
                </a:solidFill>
              </a:rPr>
              <a:t>regular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shields</a:t>
            </a:r>
            <a:r>
              <a:rPr lang="de-AT" sz="2400" dirty="0">
                <a:solidFill>
                  <a:schemeClr val="tx1"/>
                </a:solidFill>
              </a:rPr>
              <a:t>, </a:t>
            </a:r>
            <a:r>
              <a:rPr lang="de-AT" sz="2400" dirty="0" err="1">
                <a:solidFill>
                  <a:schemeClr val="tx1"/>
                </a:solidFill>
              </a:rPr>
              <a:t>delay</a:t>
            </a:r>
            <a:r>
              <a:rPr lang="de-AT" sz="2400" dirty="0">
                <a:solidFill>
                  <a:schemeClr val="tx1"/>
                </a:solidFill>
              </a:rPr>
              <a:t>-resilient </a:t>
            </a:r>
            <a:r>
              <a:rPr lang="de-AT" sz="2400" dirty="0" err="1">
                <a:solidFill>
                  <a:schemeClr val="tx1"/>
                </a:solidFill>
              </a:rPr>
              <a:t>shields</a:t>
            </a:r>
            <a:endParaRPr lang="de-AT" sz="2400" dirty="0">
              <a:solidFill>
                <a:schemeClr val="tx1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>
                <a:solidFill>
                  <a:schemeClr val="accent3"/>
                </a:solidFill>
              </a:rPr>
              <a:t>Experiments: </a:t>
            </a:r>
            <a:r>
              <a:rPr lang="de-AT" sz="2400" dirty="0" err="1">
                <a:solidFill>
                  <a:schemeClr val="accent3"/>
                </a:solidFill>
              </a:rPr>
              <a:t>collision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avoidance</a:t>
            </a:r>
            <a:r>
              <a:rPr lang="de-AT" sz="2400" dirty="0">
                <a:solidFill>
                  <a:schemeClr val="accent3"/>
                </a:solidFill>
              </a:rPr>
              <a:t> in Carla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Safety</a:t>
            </a:r>
            <a:r>
              <a:rPr lang="de-AT" sz="2400" b="1" dirty="0">
                <a:solidFill>
                  <a:schemeClr val="accent3"/>
                </a:solidFill>
              </a:rPr>
              <a:t> </a:t>
            </a:r>
            <a:r>
              <a:rPr lang="de-AT" sz="2400" b="1" dirty="0" err="1">
                <a:solidFill>
                  <a:schemeClr val="accent3"/>
                </a:solidFill>
              </a:rPr>
              <a:t>shields</a:t>
            </a:r>
            <a:r>
              <a:rPr lang="de-AT" sz="2400" b="1" dirty="0">
                <a:solidFill>
                  <a:schemeClr val="accent3"/>
                </a:solidFill>
              </a:rPr>
              <a:t>: </a:t>
            </a:r>
            <a:r>
              <a:rPr lang="de-AT" sz="2400" dirty="0" err="1">
                <a:solidFill>
                  <a:schemeClr val="accent3"/>
                </a:solidFill>
              </a:rPr>
              <a:t>Maximizing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delay-resilience</a:t>
            </a:r>
            <a:r>
              <a:rPr lang="de-AT" sz="2400" dirty="0">
                <a:solidFill>
                  <a:schemeClr val="accent3"/>
                </a:solidFill>
              </a:rPr>
              <a:t> in post-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>
                <a:solidFill>
                  <a:schemeClr val="accent3"/>
                </a:solidFill>
              </a:rPr>
              <a:t>Experiments: </a:t>
            </a:r>
            <a:r>
              <a:rPr lang="de-AT" sz="2400" dirty="0" err="1">
                <a:solidFill>
                  <a:schemeClr val="accent3"/>
                </a:solidFill>
              </a:rPr>
              <a:t>chase</a:t>
            </a:r>
            <a:r>
              <a:rPr lang="de-AT" sz="2400" dirty="0">
                <a:solidFill>
                  <a:schemeClr val="accent3"/>
                </a:solidFill>
              </a:rPr>
              <a:t> game in a </a:t>
            </a:r>
            <a:r>
              <a:rPr lang="de-AT" sz="2400" dirty="0" err="1">
                <a:solidFill>
                  <a:schemeClr val="accent3"/>
                </a:solidFill>
              </a:rPr>
              <a:t>gridworld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Conclusion</a:t>
            </a:r>
            <a:endParaRPr lang="de-AT" sz="2400" b="1" dirty="0">
              <a:solidFill>
                <a:schemeClr val="accent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3176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06"/>
    </mc:Choice>
    <mc:Fallback>
      <p:transition spd="slow" advTm="86106"/>
    </mc:Fallback>
  </mc:AlternateContent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Runtime</a:t>
            </a:r>
            <a:r>
              <a:rPr lang="de-AT" b="1" dirty="0"/>
              <a:t> </a:t>
            </a:r>
            <a:r>
              <a:rPr lang="de-AT" b="1" dirty="0" err="1"/>
              <a:t>Safety</a:t>
            </a:r>
            <a:r>
              <a:rPr lang="de-AT" b="1" dirty="0"/>
              <a:t> </a:t>
            </a:r>
            <a:r>
              <a:rPr lang="de-AT" b="1" dirty="0" err="1"/>
              <a:t>Enforcement</a:t>
            </a:r>
            <a:r>
              <a:rPr lang="de-AT" b="1" dirty="0"/>
              <a:t> </a:t>
            </a:r>
            <a:r>
              <a:rPr lang="de-AT" b="1" dirty="0" err="1"/>
              <a:t>with</a:t>
            </a:r>
            <a:r>
              <a:rPr lang="de-AT" b="1" dirty="0"/>
              <a:t> Shields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5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  <a:endParaRPr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90A22-2025-51B4-33C8-FAF8EF2CEF45}"/>
              </a:ext>
            </a:extLst>
          </p:cNvPr>
          <p:cNvSpPr txBox="1"/>
          <p:nvPr/>
        </p:nvSpPr>
        <p:spPr>
          <a:xfrm>
            <a:off x="307455" y="6972979"/>
            <a:ext cx="904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Könighofer et al., </a:t>
            </a:r>
            <a:r>
              <a:rPr lang="en-AT" sz="1800" i="1" dirty="0"/>
              <a:t>Safe Reinforcement Learning via Shielding,</a:t>
            </a:r>
            <a:r>
              <a:rPr lang="en-AT" sz="1800" dirty="0"/>
              <a:t> AAAI 2018</a:t>
            </a:r>
          </a:p>
        </p:txBody>
      </p:sp>
      <p:sp>
        <p:nvSpPr>
          <p:cNvPr id="2" name="Google Shape;308;g1bc33dc2a88_0_0">
            <a:extLst>
              <a:ext uri="{FF2B5EF4-FFF2-40B4-BE49-F238E27FC236}">
                <a16:creationId xmlns:a16="http://schemas.microsoft.com/office/drawing/2014/main" id="{B8217740-B979-36DE-D2FD-B96D28AD10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8575" y="1377750"/>
            <a:ext cx="10899600" cy="25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550" b="1" dirty="0"/>
              <a:t>Shields</a:t>
            </a:r>
            <a:endParaRPr sz="2550" b="1" dirty="0"/>
          </a:p>
          <a:p>
            <a:pPr marL="914400" lvl="0" indent="-39052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50"/>
              <a:buChar char="●"/>
            </a:pPr>
            <a:r>
              <a:rPr lang="de-AT" sz="2550" dirty="0" err="1"/>
              <a:t>Guarantee</a:t>
            </a:r>
            <a:r>
              <a:rPr lang="de-AT" sz="2550" dirty="0"/>
              <a:t> </a:t>
            </a:r>
            <a:r>
              <a:rPr lang="de-AT" sz="2550" b="1" dirty="0" err="1">
                <a:solidFill>
                  <a:schemeClr val="accent2"/>
                </a:solidFill>
              </a:rPr>
              <a:t>correctness</a:t>
            </a:r>
            <a:r>
              <a:rPr lang="de-AT" sz="2550" dirty="0"/>
              <a:t>, </a:t>
            </a:r>
            <a:r>
              <a:rPr lang="de-AT" sz="2550" dirty="0" err="1"/>
              <a:t>while</a:t>
            </a:r>
            <a:r>
              <a:rPr lang="de-AT" sz="2550" dirty="0"/>
              <a:t> </a:t>
            </a:r>
            <a:r>
              <a:rPr lang="de-AT" sz="2550" dirty="0" err="1"/>
              <a:t>being</a:t>
            </a:r>
            <a:r>
              <a:rPr lang="de-AT" sz="2550" dirty="0"/>
              <a:t> </a:t>
            </a:r>
            <a:r>
              <a:rPr lang="de-AT" sz="2550" b="1" dirty="0" err="1">
                <a:solidFill>
                  <a:schemeClr val="accent2"/>
                </a:solidFill>
              </a:rPr>
              <a:t>minimally</a:t>
            </a:r>
            <a:r>
              <a:rPr lang="de-AT" sz="2550" dirty="0"/>
              <a:t> </a:t>
            </a:r>
            <a:r>
              <a:rPr lang="de-AT" sz="2550" dirty="0" err="1"/>
              <a:t>interfering</a:t>
            </a:r>
            <a:endParaRPr sz="2550" dirty="0"/>
          </a:p>
          <a:p>
            <a:pPr marL="914400" lvl="0" indent="-390525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2550"/>
              <a:buChar char="●"/>
            </a:pPr>
            <a:r>
              <a:rPr lang="de-AT" sz="2550" dirty="0"/>
              <a:t>Can </a:t>
            </a:r>
            <a:r>
              <a:rPr lang="de-AT" sz="2550" dirty="0" err="1"/>
              <a:t>be</a:t>
            </a:r>
            <a:r>
              <a:rPr lang="de-AT" sz="2550" dirty="0"/>
              <a:t> </a:t>
            </a:r>
            <a:r>
              <a:rPr lang="de-AT" sz="2550" dirty="0" err="1"/>
              <a:t>attached</a:t>
            </a:r>
            <a:r>
              <a:rPr lang="de-AT" sz="2550" dirty="0"/>
              <a:t> </a:t>
            </a:r>
            <a:r>
              <a:rPr lang="de-AT" sz="2550" b="1" dirty="0">
                <a:solidFill>
                  <a:schemeClr val="accent2"/>
                </a:solidFill>
              </a:rPr>
              <a:t>after</a:t>
            </a:r>
            <a:r>
              <a:rPr lang="de-AT" sz="2550" dirty="0"/>
              <a:t> (</a:t>
            </a:r>
            <a:r>
              <a:rPr lang="de-AT" sz="2550" dirty="0" err="1"/>
              <a:t>post</a:t>
            </a:r>
            <a:r>
              <a:rPr lang="de-AT" sz="2550" dirty="0"/>
              <a:t>) </a:t>
            </a:r>
            <a:r>
              <a:rPr lang="de-AT" sz="2550" dirty="0" err="1"/>
              <a:t>or</a:t>
            </a:r>
            <a:r>
              <a:rPr lang="de-AT" sz="2550" dirty="0"/>
              <a:t> </a:t>
            </a:r>
            <a:r>
              <a:rPr lang="de-AT" sz="2550" b="1" dirty="0" err="1">
                <a:solidFill>
                  <a:schemeClr val="accent2"/>
                </a:solidFill>
              </a:rPr>
              <a:t>before</a:t>
            </a:r>
            <a:r>
              <a:rPr lang="de-AT" sz="2550" dirty="0"/>
              <a:t> (</a:t>
            </a:r>
            <a:r>
              <a:rPr lang="de-AT" sz="2550" dirty="0" err="1"/>
              <a:t>pre</a:t>
            </a:r>
            <a:r>
              <a:rPr lang="de-AT" sz="2550" dirty="0"/>
              <a:t>) </a:t>
            </a:r>
            <a:r>
              <a:rPr lang="de-AT" sz="2550" dirty="0" err="1"/>
              <a:t>the</a:t>
            </a:r>
            <a:r>
              <a:rPr lang="de-AT" sz="2550" dirty="0"/>
              <a:t> </a:t>
            </a:r>
            <a:r>
              <a:rPr lang="de-AT" sz="2550" dirty="0" err="1"/>
              <a:t>agent</a:t>
            </a:r>
            <a:endParaRPr sz="2550" dirty="0"/>
          </a:p>
          <a:p>
            <a:pPr marL="457200" lvl="0" indent="0" algn="l" rtl="0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313;g1bc33dc2a88_0_0">
            <a:extLst>
              <a:ext uri="{FF2B5EF4-FFF2-40B4-BE49-F238E27FC236}">
                <a16:creationId xmlns:a16="http://schemas.microsoft.com/office/drawing/2014/main" id="{71F01269-E255-BBFD-05D1-B0F9D914C184}"/>
              </a:ext>
            </a:extLst>
          </p:cNvPr>
          <p:cNvSpPr txBox="1"/>
          <p:nvPr/>
        </p:nvSpPr>
        <p:spPr>
          <a:xfrm>
            <a:off x="9039375" y="6153100"/>
            <a:ext cx="1593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b="1"/>
              <a:t>Pre-Shield</a:t>
            </a:r>
            <a:endParaRPr sz="2000" b="1"/>
          </a:p>
        </p:txBody>
      </p:sp>
      <p:sp>
        <p:nvSpPr>
          <p:cNvPr id="6" name="Google Shape;314;g1bc33dc2a88_0_0">
            <a:extLst>
              <a:ext uri="{FF2B5EF4-FFF2-40B4-BE49-F238E27FC236}">
                <a16:creationId xmlns:a16="http://schemas.microsoft.com/office/drawing/2014/main" id="{EBE30664-F3C0-3401-98D0-01D4E0129E1E}"/>
              </a:ext>
            </a:extLst>
          </p:cNvPr>
          <p:cNvSpPr txBox="1"/>
          <p:nvPr/>
        </p:nvSpPr>
        <p:spPr>
          <a:xfrm>
            <a:off x="2217625" y="6155625"/>
            <a:ext cx="1736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b="1"/>
              <a:t>Post-Shield</a:t>
            </a:r>
            <a:endParaRPr sz="2000" b="1"/>
          </a:p>
        </p:txBody>
      </p:sp>
      <p:pic>
        <p:nvPicPr>
          <p:cNvPr id="32" name="Google Shape;316;g1bc33dc2a88_0_0">
            <a:extLst>
              <a:ext uri="{FF2B5EF4-FFF2-40B4-BE49-F238E27FC236}">
                <a16:creationId xmlns:a16="http://schemas.microsoft.com/office/drawing/2014/main" id="{6384F79E-6722-3F6E-775D-E156A8690A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230" t="8371" r="3205" b="11365"/>
          <a:stretch/>
        </p:blipFill>
        <p:spPr>
          <a:xfrm>
            <a:off x="2510550" y="4064546"/>
            <a:ext cx="406500" cy="36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17;g1bc33dc2a88_0_0">
            <a:extLst>
              <a:ext uri="{FF2B5EF4-FFF2-40B4-BE49-F238E27FC236}">
                <a16:creationId xmlns:a16="http://schemas.microsoft.com/office/drawing/2014/main" id="{62EE7563-4F03-49CF-104E-93481DB5B58F}"/>
              </a:ext>
            </a:extLst>
          </p:cNvPr>
          <p:cNvCxnSpPr>
            <a:stCxn id="36" idx="2"/>
          </p:cNvCxnSpPr>
          <p:nvPr/>
        </p:nvCxnSpPr>
        <p:spPr>
          <a:xfrm>
            <a:off x="5035638" y="5018669"/>
            <a:ext cx="0" cy="1013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19;g1bc33dc2a88_0_0">
            <a:extLst>
              <a:ext uri="{FF2B5EF4-FFF2-40B4-BE49-F238E27FC236}">
                <a16:creationId xmlns:a16="http://schemas.microsoft.com/office/drawing/2014/main" id="{0BAD5F3A-2304-180B-D3E3-B4201B3C0E4F}"/>
              </a:ext>
            </a:extLst>
          </p:cNvPr>
          <p:cNvSpPr/>
          <p:nvPr/>
        </p:nvSpPr>
        <p:spPr>
          <a:xfrm>
            <a:off x="440313" y="4553669"/>
            <a:ext cx="1541700" cy="46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Environment</a:t>
            </a:r>
            <a:endParaRPr/>
          </a:p>
        </p:txBody>
      </p:sp>
      <p:sp>
        <p:nvSpPr>
          <p:cNvPr id="36" name="Google Shape;318;g1bc33dc2a88_0_0">
            <a:extLst>
              <a:ext uri="{FF2B5EF4-FFF2-40B4-BE49-F238E27FC236}">
                <a16:creationId xmlns:a16="http://schemas.microsoft.com/office/drawing/2014/main" id="{FBB7C0F4-8044-F273-6859-CB5E5B808764}"/>
              </a:ext>
            </a:extLst>
          </p:cNvPr>
          <p:cNvSpPr/>
          <p:nvPr/>
        </p:nvSpPr>
        <p:spPr>
          <a:xfrm>
            <a:off x="4264788" y="4553669"/>
            <a:ext cx="1541700" cy="46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Agent</a:t>
            </a:r>
            <a:endParaRPr/>
          </a:p>
        </p:txBody>
      </p:sp>
      <p:cxnSp>
        <p:nvCxnSpPr>
          <p:cNvPr id="38" name="Google Shape;320;g1bc33dc2a88_0_0">
            <a:extLst>
              <a:ext uri="{FF2B5EF4-FFF2-40B4-BE49-F238E27FC236}">
                <a16:creationId xmlns:a16="http://schemas.microsoft.com/office/drawing/2014/main" id="{6139A210-479B-1974-B457-1323A84A0A96}"/>
              </a:ext>
            </a:extLst>
          </p:cNvPr>
          <p:cNvCxnSpPr>
            <a:endCxn id="36" idx="1"/>
          </p:cNvCxnSpPr>
          <p:nvPr/>
        </p:nvCxnSpPr>
        <p:spPr>
          <a:xfrm>
            <a:off x="1981788" y="4782569"/>
            <a:ext cx="2283000" cy="3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9" name="Google Shape;321;g1bc33dc2a88_0_0">
            <a:extLst>
              <a:ext uri="{FF2B5EF4-FFF2-40B4-BE49-F238E27FC236}">
                <a16:creationId xmlns:a16="http://schemas.microsoft.com/office/drawing/2014/main" id="{CF905EAF-1DC2-D17A-CF97-2C3447C3EAF1}"/>
              </a:ext>
            </a:extLst>
          </p:cNvPr>
          <p:cNvCxnSpPr/>
          <p:nvPr/>
        </p:nvCxnSpPr>
        <p:spPr>
          <a:xfrm rot="10800000">
            <a:off x="1223922" y="6032172"/>
            <a:ext cx="3819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322;g1bc33dc2a88_0_0">
            <a:extLst>
              <a:ext uri="{FF2B5EF4-FFF2-40B4-BE49-F238E27FC236}">
                <a16:creationId xmlns:a16="http://schemas.microsoft.com/office/drawing/2014/main" id="{381DAE94-4DA1-BA5C-D5EC-DCD462510DDB}"/>
              </a:ext>
            </a:extLst>
          </p:cNvPr>
          <p:cNvCxnSpPr/>
          <p:nvPr/>
        </p:nvCxnSpPr>
        <p:spPr>
          <a:xfrm>
            <a:off x="1215139" y="5026136"/>
            <a:ext cx="0" cy="100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41" name="Google Shape;323;g1bc33dc2a88_0_0">
            <a:extLst>
              <a:ext uri="{FF2B5EF4-FFF2-40B4-BE49-F238E27FC236}">
                <a16:creationId xmlns:a16="http://schemas.microsoft.com/office/drawing/2014/main" id="{47416637-CBB9-7FB0-0A83-0D2DF692A36B}"/>
              </a:ext>
            </a:extLst>
          </p:cNvPr>
          <p:cNvSpPr txBox="1"/>
          <p:nvPr/>
        </p:nvSpPr>
        <p:spPr>
          <a:xfrm>
            <a:off x="3132866" y="4332687"/>
            <a:ext cx="13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observation</a:t>
            </a:r>
            <a:endParaRPr/>
          </a:p>
        </p:txBody>
      </p:sp>
      <p:sp>
        <p:nvSpPr>
          <p:cNvPr id="42" name="Google Shape;324;g1bc33dc2a88_0_0">
            <a:extLst>
              <a:ext uri="{FF2B5EF4-FFF2-40B4-BE49-F238E27FC236}">
                <a16:creationId xmlns:a16="http://schemas.microsoft.com/office/drawing/2014/main" id="{C3F5726E-A301-2748-220A-558E97028518}"/>
              </a:ext>
            </a:extLst>
          </p:cNvPr>
          <p:cNvSpPr txBox="1"/>
          <p:nvPr/>
        </p:nvSpPr>
        <p:spPr>
          <a:xfrm>
            <a:off x="2733828" y="5557943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action</a:t>
            </a:r>
            <a:endParaRPr/>
          </a:p>
        </p:txBody>
      </p:sp>
      <p:cxnSp>
        <p:nvCxnSpPr>
          <p:cNvPr id="43" name="Google Shape;325;g1bc33dc2a88_0_0">
            <a:extLst>
              <a:ext uri="{FF2B5EF4-FFF2-40B4-BE49-F238E27FC236}">
                <a16:creationId xmlns:a16="http://schemas.microsoft.com/office/drawing/2014/main" id="{AB45E476-BBF1-6863-306D-48F10803082D}"/>
              </a:ext>
            </a:extLst>
          </p:cNvPr>
          <p:cNvCxnSpPr/>
          <p:nvPr/>
        </p:nvCxnSpPr>
        <p:spPr>
          <a:xfrm>
            <a:off x="3733377" y="4797516"/>
            <a:ext cx="0" cy="84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" name="Google Shape;326;g1bc33dc2a88_0_0">
            <a:extLst>
              <a:ext uri="{FF2B5EF4-FFF2-40B4-BE49-F238E27FC236}">
                <a16:creationId xmlns:a16="http://schemas.microsoft.com/office/drawing/2014/main" id="{C4483012-467B-05DD-BA67-2E08FB724576}"/>
              </a:ext>
            </a:extLst>
          </p:cNvPr>
          <p:cNvCxnSpPr/>
          <p:nvPr/>
        </p:nvCxnSpPr>
        <p:spPr>
          <a:xfrm rot="10800000" flipH="1">
            <a:off x="3740994" y="5631606"/>
            <a:ext cx="1015500" cy="11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" name="Google Shape;327;g1bc33dc2a88_0_0">
            <a:extLst>
              <a:ext uri="{FF2B5EF4-FFF2-40B4-BE49-F238E27FC236}">
                <a16:creationId xmlns:a16="http://schemas.microsoft.com/office/drawing/2014/main" id="{28E96E78-61DD-BC42-6997-B2087B88756F}"/>
              </a:ext>
            </a:extLst>
          </p:cNvPr>
          <p:cNvSpPr/>
          <p:nvPr/>
        </p:nvSpPr>
        <p:spPr>
          <a:xfrm>
            <a:off x="2237315" y="4663255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28;g1bc33dc2a88_0_0">
            <a:extLst>
              <a:ext uri="{FF2B5EF4-FFF2-40B4-BE49-F238E27FC236}">
                <a16:creationId xmlns:a16="http://schemas.microsoft.com/office/drawing/2014/main" id="{2842BE07-695D-F39F-13AC-F3C59E347A4B}"/>
              </a:ext>
            </a:extLst>
          </p:cNvPr>
          <p:cNvSpPr/>
          <p:nvPr/>
        </p:nvSpPr>
        <p:spPr>
          <a:xfrm>
            <a:off x="2481402" y="4663255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29;g1bc33dc2a88_0_0">
            <a:extLst>
              <a:ext uri="{FF2B5EF4-FFF2-40B4-BE49-F238E27FC236}">
                <a16:creationId xmlns:a16="http://schemas.microsoft.com/office/drawing/2014/main" id="{3FA47737-A289-B0B7-66D2-8B09BE1743C1}"/>
              </a:ext>
            </a:extLst>
          </p:cNvPr>
          <p:cNvSpPr/>
          <p:nvPr/>
        </p:nvSpPr>
        <p:spPr>
          <a:xfrm>
            <a:off x="2725489" y="4663255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30;g1bc33dc2a88_0_0">
            <a:extLst>
              <a:ext uri="{FF2B5EF4-FFF2-40B4-BE49-F238E27FC236}">
                <a16:creationId xmlns:a16="http://schemas.microsoft.com/office/drawing/2014/main" id="{78835EB5-77C3-B1C4-7481-EE1DF090D757}"/>
              </a:ext>
            </a:extLst>
          </p:cNvPr>
          <p:cNvSpPr/>
          <p:nvPr/>
        </p:nvSpPr>
        <p:spPr>
          <a:xfrm>
            <a:off x="2349675" y="4485053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9" name="Google Shape;331;g1bc33dc2a88_0_0">
            <a:extLst>
              <a:ext uri="{FF2B5EF4-FFF2-40B4-BE49-F238E27FC236}">
                <a16:creationId xmlns:a16="http://schemas.microsoft.com/office/drawing/2014/main" id="{CF3CA2C9-706F-C8DC-97EF-2DE337706FBC}"/>
              </a:ext>
            </a:extLst>
          </p:cNvPr>
          <p:cNvSpPr/>
          <p:nvPr/>
        </p:nvSpPr>
        <p:spPr>
          <a:xfrm>
            <a:off x="2587876" y="4485053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0" name="Google Shape;332;g1bc33dc2a88_0_0">
            <a:extLst>
              <a:ext uri="{FF2B5EF4-FFF2-40B4-BE49-F238E27FC236}">
                <a16:creationId xmlns:a16="http://schemas.microsoft.com/office/drawing/2014/main" id="{5286BA8B-F7E7-35DC-9752-817F94387392}"/>
              </a:ext>
            </a:extLst>
          </p:cNvPr>
          <p:cNvSpPr/>
          <p:nvPr/>
        </p:nvSpPr>
        <p:spPr>
          <a:xfrm>
            <a:off x="2969577" y="4663255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33;g1bc33dc2a88_0_0">
            <a:extLst>
              <a:ext uri="{FF2B5EF4-FFF2-40B4-BE49-F238E27FC236}">
                <a16:creationId xmlns:a16="http://schemas.microsoft.com/office/drawing/2014/main" id="{B47C3555-AC3D-5346-B26E-CD6CDD6C214E}"/>
              </a:ext>
            </a:extLst>
          </p:cNvPr>
          <p:cNvSpPr/>
          <p:nvPr/>
        </p:nvSpPr>
        <p:spPr>
          <a:xfrm>
            <a:off x="2839705" y="4485053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52" name="Google Shape;334;g1bc33dc2a88_0_0">
            <a:extLst>
              <a:ext uri="{FF2B5EF4-FFF2-40B4-BE49-F238E27FC236}">
                <a16:creationId xmlns:a16="http://schemas.microsoft.com/office/drawing/2014/main" id="{CB2282D6-CC22-EF14-6445-942C83812EA0}"/>
              </a:ext>
            </a:extLst>
          </p:cNvPr>
          <p:cNvSpPr txBox="1"/>
          <p:nvPr/>
        </p:nvSpPr>
        <p:spPr>
          <a:xfrm>
            <a:off x="3132866" y="4130138"/>
            <a:ext cx="13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delayed</a:t>
            </a:r>
            <a:endParaRPr/>
          </a:p>
        </p:txBody>
      </p:sp>
      <p:pic>
        <p:nvPicPr>
          <p:cNvPr id="53" name="Google Shape;335;g1bc33dc2a88_0_0">
            <a:extLst>
              <a:ext uri="{FF2B5EF4-FFF2-40B4-BE49-F238E27FC236}">
                <a16:creationId xmlns:a16="http://schemas.microsoft.com/office/drawing/2014/main" id="{9A9CDE2A-A78E-280D-31D4-743202F8865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422" t="21164" r="13784" b="12842"/>
          <a:stretch/>
        </p:blipFill>
        <p:spPr>
          <a:xfrm>
            <a:off x="4751470" y="5372934"/>
            <a:ext cx="568525" cy="52869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336;g1bc33dc2a88_0_0">
            <a:extLst>
              <a:ext uri="{FF2B5EF4-FFF2-40B4-BE49-F238E27FC236}">
                <a16:creationId xmlns:a16="http://schemas.microsoft.com/office/drawing/2014/main" id="{1996F6AB-BC9B-1775-BBB2-B3C4565562DD}"/>
              </a:ext>
            </a:extLst>
          </p:cNvPr>
          <p:cNvSpPr txBox="1"/>
          <p:nvPr/>
        </p:nvSpPr>
        <p:spPr>
          <a:xfrm>
            <a:off x="2317727" y="5557943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safe</a:t>
            </a:r>
            <a:endParaRPr/>
          </a:p>
        </p:txBody>
      </p:sp>
      <p:pic>
        <p:nvPicPr>
          <p:cNvPr id="55" name="Google Shape;337;g1bc33dc2a88_0_0">
            <a:extLst>
              <a:ext uri="{FF2B5EF4-FFF2-40B4-BE49-F238E27FC236}">
                <a16:creationId xmlns:a16="http://schemas.microsoft.com/office/drawing/2014/main" id="{5CAC7981-CC63-E1FA-90F7-3D35686B19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230" t="8371" r="3205" b="11365"/>
          <a:stretch/>
        </p:blipFill>
        <p:spPr>
          <a:xfrm>
            <a:off x="9103625" y="4059308"/>
            <a:ext cx="406500" cy="3610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338;g1bc33dc2a88_0_0">
            <a:extLst>
              <a:ext uri="{FF2B5EF4-FFF2-40B4-BE49-F238E27FC236}">
                <a16:creationId xmlns:a16="http://schemas.microsoft.com/office/drawing/2014/main" id="{6ED73372-6768-AEC8-49A5-106AFFD07922}"/>
              </a:ext>
            </a:extLst>
          </p:cNvPr>
          <p:cNvCxnSpPr>
            <a:endCxn id="58" idx="0"/>
          </p:cNvCxnSpPr>
          <p:nvPr/>
        </p:nvCxnSpPr>
        <p:spPr>
          <a:xfrm>
            <a:off x="11323775" y="4988537"/>
            <a:ext cx="900" cy="420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7" name="Google Shape;340;g1bc33dc2a88_0_0">
            <a:extLst>
              <a:ext uri="{FF2B5EF4-FFF2-40B4-BE49-F238E27FC236}">
                <a16:creationId xmlns:a16="http://schemas.microsoft.com/office/drawing/2014/main" id="{9549CB5C-8260-4253-5339-4742512F4D2C}"/>
              </a:ext>
            </a:extLst>
          </p:cNvPr>
          <p:cNvSpPr/>
          <p:nvPr/>
        </p:nvSpPr>
        <p:spPr>
          <a:xfrm>
            <a:off x="7033388" y="4548432"/>
            <a:ext cx="1541700" cy="46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Environment</a:t>
            </a:r>
            <a:endParaRPr/>
          </a:p>
        </p:txBody>
      </p:sp>
      <p:sp>
        <p:nvSpPr>
          <p:cNvPr id="58" name="Google Shape;339;g1bc33dc2a88_0_0">
            <a:extLst>
              <a:ext uri="{FF2B5EF4-FFF2-40B4-BE49-F238E27FC236}">
                <a16:creationId xmlns:a16="http://schemas.microsoft.com/office/drawing/2014/main" id="{9F5AAFE9-B98A-A944-E773-245BD2E3C317}"/>
              </a:ext>
            </a:extLst>
          </p:cNvPr>
          <p:cNvSpPr/>
          <p:nvPr/>
        </p:nvSpPr>
        <p:spPr>
          <a:xfrm>
            <a:off x="10782425" y="5408537"/>
            <a:ext cx="1084500" cy="4650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Agent</a:t>
            </a:r>
            <a:endParaRPr/>
          </a:p>
        </p:txBody>
      </p:sp>
      <p:cxnSp>
        <p:nvCxnSpPr>
          <p:cNvPr id="59" name="Google Shape;341;g1bc33dc2a88_0_0">
            <a:extLst>
              <a:ext uri="{FF2B5EF4-FFF2-40B4-BE49-F238E27FC236}">
                <a16:creationId xmlns:a16="http://schemas.microsoft.com/office/drawing/2014/main" id="{F77F8C85-CF3D-DBE8-4DA0-D09BF4DB2A50}"/>
              </a:ext>
            </a:extLst>
          </p:cNvPr>
          <p:cNvCxnSpPr>
            <a:stCxn id="57" idx="3"/>
            <a:endCxn id="265" idx="1"/>
          </p:cNvCxnSpPr>
          <p:nvPr/>
        </p:nvCxnSpPr>
        <p:spPr>
          <a:xfrm>
            <a:off x="8575088" y="4780932"/>
            <a:ext cx="2464500" cy="13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60" name="Google Shape;343;g1bc33dc2a88_0_0">
            <a:extLst>
              <a:ext uri="{FF2B5EF4-FFF2-40B4-BE49-F238E27FC236}">
                <a16:creationId xmlns:a16="http://schemas.microsoft.com/office/drawing/2014/main" id="{94FEA5A8-3968-F415-02C7-67E667C58FD1}"/>
              </a:ext>
            </a:extLst>
          </p:cNvPr>
          <p:cNvCxnSpPr/>
          <p:nvPr/>
        </p:nvCxnSpPr>
        <p:spPr>
          <a:xfrm>
            <a:off x="7808214" y="5020899"/>
            <a:ext cx="0" cy="100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61" name="Google Shape;344;g1bc33dc2a88_0_0">
            <a:extLst>
              <a:ext uri="{FF2B5EF4-FFF2-40B4-BE49-F238E27FC236}">
                <a16:creationId xmlns:a16="http://schemas.microsoft.com/office/drawing/2014/main" id="{7AF636A4-9E0E-5FA3-C25B-67AF00E52E8E}"/>
              </a:ext>
            </a:extLst>
          </p:cNvPr>
          <p:cNvSpPr txBox="1"/>
          <p:nvPr/>
        </p:nvSpPr>
        <p:spPr>
          <a:xfrm>
            <a:off x="9725941" y="4327449"/>
            <a:ext cx="13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observation</a:t>
            </a:r>
            <a:endParaRPr/>
          </a:p>
        </p:txBody>
      </p:sp>
      <p:sp>
        <p:nvSpPr>
          <p:cNvPr id="62" name="Google Shape;345;g1bc33dc2a88_0_0">
            <a:extLst>
              <a:ext uri="{FF2B5EF4-FFF2-40B4-BE49-F238E27FC236}">
                <a16:creationId xmlns:a16="http://schemas.microsoft.com/office/drawing/2014/main" id="{5A764CC7-625F-3BC1-B503-158EF548EF1C}"/>
              </a:ext>
            </a:extLst>
          </p:cNvPr>
          <p:cNvSpPr txBox="1"/>
          <p:nvPr/>
        </p:nvSpPr>
        <p:spPr>
          <a:xfrm>
            <a:off x="10431453" y="4875043"/>
            <a:ext cx="799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safe actions</a:t>
            </a:r>
            <a:endParaRPr/>
          </a:p>
        </p:txBody>
      </p:sp>
      <p:cxnSp>
        <p:nvCxnSpPr>
          <p:cNvPr id="63" name="Google Shape;346;g1bc33dc2a88_0_0">
            <a:extLst>
              <a:ext uri="{FF2B5EF4-FFF2-40B4-BE49-F238E27FC236}">
                <a16:creationId xmlns:a16="http://schemas.microsoft.com/office/drawing/2014/main" id="{61A77181-DFB3-1752-2F91-E3A67A2612C1}"/>
              </a:ext>
            </a:extLst>
          </p:cNvPr>
          <p:cNvCxnSpPr/>
          <p:nvPr/>
        </p:nvCxnSpPr>
        <p:spPr>
          <a:xfrm>
            <a:off x="10326452" y="4792278"/>
            <a:ext cx="0" cy="84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347;g1bc33dc2a88_0_0">
            <a:extLst>
              <a:ext uri="{FF2B5EF4-FFF2-40B4-BE49-F238E27FC236}">
                <a16:creationId xmlns:a16="http://schemas.microsoft.com/office/drawing/2014/main" id="{B1DB66B2-8EC4-6944-9E5B-B4BA8DABDFF2}"/>
              </a:ext>
            </a:extLst>
          </p:cNvPr>
          <p:cNvCxnSpPr>
            <a:endCxn id="58" idx="1"/>
          </p:cNvCxnSpPr>
          <p:nvPr/>
        </p:nvCxnSpPr>
        <p:spPr>
          <a:xfrm>
            <a:off x="10333925" y="5638037"/>
            <a:ext cx="448500" cy="3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57" name="Google Shape;348;g1bc33dc2a88_0_0">
            <a:extLst>
              <a:ext uri="{FF2B5EF4-FFF2-40B4-BE49-F238E27FC236}">
                <a16:creationId xmlns:a16="http://schemas.microsoft.com/office/drawing/2014/main" id="{4A233884-32D0-0368-5161-AF6D0AA8D284}"/>
              </a:ext>
            </a:extLst>
          </p:cNvPr>
          <p:cNvSpPr/>
          <p:nvPr/>
        </p:nvSpPr>
        <p:spPr>
          <a:xfrm>
            <a:off x="8830390" y="4658017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349;g1bc33dc2a88_0_0">
            <a:extLst>
              <a:ext uri="{FF2B5EF4-FFF2-40B4-BE49-F238E27FC236}">
                <a16:creationId xmlns:a16="http://schemas.microsoft.com/office/drawing/2014/main" id="{B6DFDC4F-0123-9EB6-10E7-AF8C7D3035E7}"/>
              </a:ext>
            </a:extLst>
          </p:cNvPr>
          <p:cNvSpPr/>
          <p:nvPr/>
        </p:nvSpPr>
        <p:spPr>
          <a:xfrm>
            <a:off x="9074477" y="4658017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350;g1bc33dc2a88_0_0">
            <a:extLst>
              <a:ext uri="{FF2B5EF4-FFF2-40B4-BE49-F238E27FC236}">
                <a16:creationId xmlns:a16="http://schemas.microsoft.com/office/drawing/2014/main" id="{ED5E4E5B-8624-10D2-5504-2CC95794316F}"/>
              </a:ext>
            </a:extLst>
          </p:cNvPr>
          <p:cNvSpPr/>
          <p:nvPr/>
        </p:nvSpPr>
        <p:spPr>
          <a:xfrm>
            <a:off x="9318564" y="4658017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351;g1bc33dc2a88_0_0">
            <a:extLst>
              <a:ext uri="{FF2B5EF4-FFF2-40B4-BE49-F238E27FC236}">
                <a16:creationId xmlns:a16="http://schemas.microsoft.com/office/drawing/2014/main" id="{E402EC1D-10C3-055A-E1FC-BE68AD60934B}"/>
              </a:ext>
            </a:extLst>
          </p:cNvPr>
          <p:cNvSpPr/>
          <p:nvPr/>
        </p:nvSpPr>
        <p:spPr>
          <a:xfrm>
            <a:off x="8942750" y="4479815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61" name="Google Shape;352;g1bc33dc2a88_0_0">
            <a:extLst>
              <a:ext uri="{FF2B5EF4-FFF2-40B4-BE49-F238E27FC236}">
                <a16:creationId xmlns:a16="http://schemas.microsoft.com/office/drawing/2014/main" id="{31A2D2BF-A373-11AC-F3D4-E2EA5FC1C719}"/>
              </a:ext>
            </a:extLst>
          </p:cNvPr>
          <p:cNvSpPr/>
          <p:nvPr/>
        </p:nvSpPr>
        <p:spPr>
          <a:xfrm>
            <a:off x="9180951" y="4479815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62" name="Google Shape;353;g1bc33dc2a88_0_0">
            <a:extLst>
              <a:ext uri="{FF2B5EF4-FFF2-40B4-BE49-F238E27FC236}">
                <a16:creationId xmlns:a16="http://schemas.microsoft.com/office/drawing/2014/main" id="{D566BBA2-DCD2-349A-1A85-3CD1AFCF0BDD}"/>
              </a:ext>
            </a:extLst>
          </p:cNvPr>
          <p:cNvSpPr/>
          <p:nvPr/>
        </p:nvSpPr>
        <p:spPr>
          <a:xfrm>
            <a:off x="9562652" y="4658017"/>
            <a:ext cx="232200" cy="209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354;g1bc33dc2a88_0_0">
            <a:extLst>
              <a:ext uri="{FF2B5EF4-FFF2-40B4-BE49-F238E27FC236}">
                <a16:creationId xmlns:a16="http://schemas.microsoft.com/office/drawing/2014/main" id="{6B027FFD-092E-B3EC-6661-762A6015139C}"/>
              </a:ext>
            </a:extLst>
          </p:cNvPr>
          <p:cNvSpPr/>
          <p:nvPr/>
        </p:nvSpPr>
        <p:spPr>
          <a:xfrm>
            <a:off x="9432780" y="4479815"/>
            <a:ext cx="251837" cy="174353"/>
          </a:xfrm>
          <a:custGeom>
            <a:avLst/>
            <a:gdLst/>
            <a:ahLst/>
            <a:cxnLst/>
            <a:rect l="l" t="t" r="r" b="b"/>
            <a:pathLst>
              <a:path w="10117" h="7123" extrusionOk="0">
                <a:moveTo>
                  <a:pt x="0" y="7123"/>
                </a:moveTo>
                <a:cubicBezTo>
                  <a:pt x="519" y="6034"/>
                  <a:pt x="1816" y="1598"/>
                  <a:pt x="3113" y="586"/>
                </a:cubicBezTo>
                <a:cubicBezTo>
                  <a:pt x="4410" y="-426"/>
                  <a:pt x="6615" y="-36"/>
                  <a:pt x="7782" y="1053"/>
                </a:cubicBezTo>
                <a:cubicBezTo>
                  <a:pt x="8949" y="2143"/>
                  <a:pt x="9728" y="6111"/>
                  <a:pt x="10117" y="7123"/>
                </a:cubicBez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264" name="Google Shape;355;g1bc33dc2a88_0_0">
            <a:extLst>
              <a:ext uri="{FF2B5EF4-FFF2-40B4-BE49-F238E27FC236}">
                <a16:creationId xmlns:a16="http://schemas.microsoft.com/office/drawing/2014/main" id="{5BF15F4C-564B-62A2-D484-45A93A9F7977}"/>
              </a:ext>
            </a:extLst>
          </p:cNvPr>
          <p:cNvSpPr txBox="1"/>
          <p:nvPr/>
        </p:nvSpPr>
        <p:spPr>
          <a:xfrm>
            <a:off x="9725941" y="4124901"/>
            <a:ext cx="13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delayed</a:t>
            </a:r>
            <a:endParaRPr/>
          </a:p>
        </p:txBody>
      </p:sp>
      <p:pic>
        <p:nvPicPr>
          <p:cNvPr id="265" name="Google Shape;342;g1bc33dc2a88_0_0">
            <a:extLst>
              <a:ext uri="{FF2B5EF4-FFF2-40B4-BE49-F238E27FC236}">
                <a16:creationId xmlns:a16="http://schemas.microsoft.com/office/drawing/2014/main" id="{77A2FB8C-32C7-140F-4588-519D7CBB98E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422" t="21164" r="13784" b="12842"/>
          <a:stretch/>
        </p:blipFill>
        <p:spPr>
          <a:xfrm>
            <a:off x="11039520" y="4530059"/>
            <a:ext cx="568526" cy="5286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6" name="Google Shape;356;g1bc33dc2a88_0_0">
            <a:extLst>
              <a:ext uri="{FF2B5EF4-FFF2-40B4-BE49-F238E27FC236}">
                <a16:creationId xmlns:a16="http://schemas.microsoft.com/office/drawing/2014/main" id="{1E62A81E-5CC0-72E8-47AF-1052F5751181}"/>
              </a:ext>
            </a:extLst>
          </p:cNvPr>
          <p:cNvCxnSpPr/>
          <p:nvPr/>
        </p:nvCxnSpPr>
        <p:spPr>
          <a:xfrm rot="10800000">
            <a:off x="7817038" y="6027125"/>
            <a:ext cx="35094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357;g1bc33dc2a88_0_0">
            <a:extLst>
              <a:ext uri="{FF2B5EF4-FFF2-40B4-BE49-F238E27FC236}">
                <a16:creationId xmlns:a16="http://schemas.microsoft.com/office/drawing/2014/main" id="{CEC7DDBD-5D7F-9580-624B-B51462D121AF}"/>
              </a:ext>
            </a:extLst>
          </p:cNvPr>
          <p:cNvCxnSpPr/>
          <p:nvPr/>
        </p:nvCxnSpPr>
        <p:spPr>
          <a:xfrm>
            <a:off x="11326438" y="6027125"/>
            <a:ext cx="78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358;g1bc33dc2a88_0_0">
            <a:extLst>
              <a:ext uri="{FF2B5EF4-FFF2-40B4-BE49-F238E27FC236}">
                <a16:creationId xmlns:a16="http://schemas.microsoft.com/office/drawing/2014/main" id="{7AF0B46E-6AB5-20FA-EB66-71EAE02E6B55}"/>
              </a:ext>
            </a:extLst>
          </p:cNvPr>
          <p:cNvCxnSpPr/>
          <p:nvPr/>
        </p:nvCxnSpPr>
        <p:spPr>
          <a:xfrm rot="10800000">
            <a:off x="12120213" y="4794775"/>
            <a:ext cx="0" cy="1237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359;g1bc33dc2a88_0_0">
            <a:extLst>
              <a:ext uri="{FF2B5EF4-FFF2-40B4-BE49-F238E27FC236}">
                <a16:creationId xmlns:a16="http://schemas.microsoft.com/office/drawing/2014/main" id="{5479074C-8DAA-48ED-A3D2-42250EE40BCF}"/>
              </a:ext>
            </a:extLst>
          </p:cNvPr>
          <p:cNvCxnSpPr>
            <a:endCxn id="265" idx="3"/>
          </p:cNvCxnSpPr>
          <p:nvPr/>
        </p:nvCxnSpPr>
        <p:spPr>
          <a:xfrm rot="10800000">
            <a:off x="11608045" y="4794407"/>
            <a:ext cx="519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70" name="Google Shape;360;g1bc33dc2a88_0_0">
            <a:extLst>
              <a:ext uri="{FF2B5EF4-FFF2-40B4-BE49-F238E27FC236}">
                <a16:creationId xmlns:a16="http://schemas.microsoft.com/office/drawing/2014/main" id="{62DF30A3-2628-4DAF-8E89-D13E236B3AAB}"/>
              </a:ext>
            </a:extLst>
          </p:cNvPr>
          <p:cNvCxnSpPr/>
          <p:nvPr/>
        </p:nvCxnSpPr>
        <p:spPr>
          <a:xfrm>
            <a:off x="11326438" y="5876325"/>
            <a:ext cx="0" cy="155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361;g1bc33dc2a88_0_0">
            <a:extLst>
              <a:ext uri="{FF2B5EF4-FFF2-40B4-BE49-F238E27FC236}">
                <a16:creationId xmlns:a16="http://schemas.microsoft.com/office/drawing/2014/main" id="{33906153-586E-EF99-C123-2E4C03AF3357}"/>
              </a:ext>
            </a:extLst>
          </p:cNvPr>
          <p:cNvSpPr txBox="1"/>
          <p:nvPr/>
        </p:nvSpPr>
        <p:spPr>
          <a:xfrm>
            <a:off x="11698028" y="4429505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action</a:t>
            </a:r>
            <a:endParaRPr/>
          </a:p>
        </p:txBody>
      </p:sp>
      <p:sp>
        <p:nvSpPr>
          <p:cNvPr id="272" name="Google Shape;362;g1bc33dc2a88_0_0">
            <a:extLst>
              <a:ext uri="{FF2B5EF4-FFF2-40B4-BE49-F238E27FC236}">
                <a16:creationId xmlns:a16="http://schemas.microsoft.com/office/drawing/2014/main" id="{13579D8D-7C4B-86C3-6BDB-7C290682E028}"/>
              </a:ext>
            </a:extLst>
          </p:cNvPr>
          <p:cNvSpPr txBox="1"/>
          <p:nvPr/>
        </p:nvSpPr>
        <p:spPr>
          <a:xfrm>
            <a:off x="9270991" y="5581930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action</a:t>
            </a:r>
            <a:endParaRPr/>
          </a:p>
        </p:txBody>
      </p:sp>
      <p:sp>
        <p:nvSpPr>
          <p:cNvPr id="273" name="Google Shape;363;g1bc33dc2a88_0_0">
            <a:extLst>
              <a:ext uri="{FF2B5EF4-FFF2-40B4-BE49-F238E27FC236}">
                <a16:creationId xmlns:a16="http://schemas.microsoft.com/office/drawing/2014/main" id="{3F90DF59-EB9F-0302-F80B-35D9E7E30B78}"/>
              </a:ext>
            </a:extLst>
          </p:cNvPr>
          <p:cNvSpPr txBox="1"/>
          <p:nvPr/>
        </p:nvSpPr>
        <p:spPr>
          <a:xfrm>
            <a:off x="8854890" y="5581930"/>
            <a:ext cx="7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/>
              <a:t>safe</a:t>
            </a:r>
            <a:endParaRPr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7525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36"/>
    </mc:Choice>
    <mc:Fallback>
      <p:transition spd="slow" advTm="46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bd681ff940_0_4"/>
          <p:cNvSpPr txBox="1">
            <a:spLocks noGrp="1"/>
          </p:cNvSpPr>
          <p:nvPr>
            <p:ph type="title"/>
          </p:nvPr>
        </p:nvSpPr>
        <p:spPr>
          <a:xfrm>
            <a:off x="885139" y="885988"/>
            <a:ext cx="11939111" cy="76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Shield Synthesis  -  </a:t>
            </a:r>
            <a:r>
              <a:rPr lang="de-AT" b="1" dirty="0" err="1"/>
              <a:t>Safety</a:t>
            </a:r>
            <a:r>
              <a:rPr lang="de-AT" b="1" dirty="0"/>
              <a:t> Games</a:t>
            </a:r>
            <a:endParaRPr dirty="0"/>
          </a:p>
        </p:txBody>
      </p:sp>
      <p:sp>
        <p:nvSpPr>
          <p:cNvPr id="480" name="Google Shape;480;g1bd681ff940_0_4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6</a:t>
            </a:fld>
            <a:endParaRPr/>
          </a:p>
        </p:txBody>
      </p:sp>
      <p:sp>
        <p:nvSpPr>
          <p:cNvPr id="484" name="Google Shape;484;g1bd681ff940_0_4"/>
          <p:cNvSpPr/>
          <p:nvPr/>
        </p:nvSpPr>
        <p:spPr>
          <a:xfrm>
            <a:off x="8420512" y="2015097"/>
            <a:ext cx="1573166" cy="347984"/>
          </a:xfrm>
          <a:prstGeom prst="roundRect">
            <a:avLst>
              <a:gd name="adj" fmla="val 16667"/>
            </a:avLst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1bd681ff940_0_4"/>
          <p:cNvSpPr/>
          <p:nvPr/>
        </p:nvSpPr>
        <p:spPr>
          <a:xfrm>
            <a:off x="10817416" y="2015079"/>
            <a:ext cx="1579800" cy="347984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9" dirty="0">
                <a:solidFill>
                  <a:srgbClr val="0F0F0F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1809" dirty="0">
              <a:solidFill>
                <a:srgbClr val="0F0F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g1bd681ff940_0_4"/>
          <p:cNvCxnSpPr>
            <a:stCxn id="484" idx="0"/>
            <a:endCxn id="485" idx="0"/>
          </p:cNvCxnSpPr>
          <p:nvPr/>
        </p:nvCxnSpPr>
        <p:spPr>
          <a:xfrm rot="-5400000" flipH="1">
            <a:off x="10406946" y="815246"/>
            <a:ext cx="603" cy="2400306"/>
          </a:xfrm>
          <a:prstGeom prst="curvedConnector3">
            <a:avLst>
              <a:gd name="adj1" fmla="val -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487" name="Google Shape;487;g1bd681ff940_0_4"/>
          <p:cNvSpPr txBox="1"/>
          <p:nvPr/>
        </p:nvSpPr>
        <p:spPr>
          <a:xfrm>
            <a:off x="9670610" y="1167220"/>
            <a:ext cx="1747761" cy="64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pPr algn="ctr"/>
            <a:endParaRPr sz="1809" dirty="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de-AT" sz="1809" dirty="0" err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9" dirty="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g1bd681ff940_0_4"/>
          <p:cNvCxnSpPr>
            <a:stCxn id="485" idx="2"/>
            <a:endCxn id="484" idx="2"/>
          </p:cNvCxnSpPr>
          <p:nvPr/>
        </p:nvCxnSpPr>
        <p:spPr>
          <a:xfrm rot="5400000">
            <a:off x="10406861" y="1163212"/>
            <a:ext cx="603" cy="2400306"/>
          </a:xfrm>
          <a:prstGeom prst="curvedConnector3">
            <a:avLst>
              <a:gd name="adj1" fmla="val 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489" name="Google Shape;489;g1bd681ff940_0_4"/>
          <p:cNvSpPr txBox="1"/>
          <p:nvPr/>
        </p:nvSpPr>
        <p:spPr>
          <a:xfrm>
            <a:off x="10068352" y="2521734"/>
            <a:ext cx="952282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sz="1809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bd681ff940_0_4"/>
          <p:cNvSpPr/>
          <p:nvPr/>
        </p:nvSpPr>
        <p:spPr>
          <a:xfrm>
            <a:off x="8420512" y="1721521"/>
            <a:ext cx="374520" cy="225556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1bd681ff940_0_4"/>
          <p:cNvSpPr/>
          <p:nvPr/>
        </p:nvSpPr>
        <p:spPr>
          <a:xfrm>
            <a:off x="12513632" y="1707041"/>
            <a:ext cx="449304" cy="278629"/>
          </a:xfrm>
          <a:prstGeom prst="ellipse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bd681ff940_0_4"/>
          <p:cNvSpPr txBox="1"/>
          <p:nvPr/>
        </p:nvSpPr>
        <p:spPr>
          <a:xfrm>
            <a:off x="7643061" y="1694236"/>
            <a:ext cx="797288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1bd681ff940_0_4"/>
          <p:cNvSpPr txBox="1"/>
          <p:nvPr/>
        </p:nvSpPr>
        <p:spPr>
          <a:xfrm>
            <a:off x="11716254" y="1696069"/>
            <a:ext cx="797288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1bd681ff940_0_4"/>
          <p:cNvSpPr/>
          <p:nvPr/>
        </p:nvSpPr>
        <p:spPr>
          <a:xfrm>
            <a:off x="2529423" y="1888512"/>
            <a:ext cx="542783" cy="542783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600"/>
            </a:pPr>
            <a:endParaRPr sz="1608" baseline="-25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1bd681ff940_0_4" descr="Accident Background PNG | PNG All"/>
          <p:cNvPicPr preferRelativeResize="0"/>
          <p:nvPr/>
        </p:nvPicPr>
        <p:blipFill rotWithShape="1">
          <a:blip r:embed="rId4">
            <a:alphaModFix/>
          </a:blip>
          <a:srcRect r="4970" b="29542"/>
          <a:stretch/>
        </p:blipFill>
        <p:spPr>
          <a:xfrm>
            <a:off x="1209587" y="1500565"/>
            <a:ext cx="1255366" cy="93077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bd681ff940_0_4"/>
          <p:cNvSpPr/>
          <p:nvPr/>
        </p:nvSpPr>
        <p:spPr>
          <a:xfrm>
            <a:off x="1858153" y="521549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496" name="Google Shape;496;g1bd681ff940_0_4"/>
          <p:cNvSpPr/>
          <p:nvPr/>
        </p:nvSpPr>
        <p:spPr>
          <a:xfrm>
            <a:off x="1889815" y="524790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0</a:t>
            </a:r>
            <a:endParaRPr sz="1407"/>
          </a:p>
        </p:txBody>
      </p:sp>
      <p:sp>
        <p:nvSpPr>
          <p:cNvPr id="497" name="Google Shape;497;g1bd681ff940_0_4"/>
          <p:cNvSpPr/>
          <p:nvPr/>
        </p:nvSpPr>
        <p:spPr>
          <a:xfrm>
            <a:off x="3545202" y="5193025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498" name="Google Shape;498;g1bd681ff940_0_4"/>
          <p:cNvSpPr/>
          <p:nvPr/>
        </p:nvSpPr>
        <p:spPr>
          <a:xfrm>
            <a:off x="3572492" y="5220466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 dirty="0"/>
              <a:t>s</a:t>
            </a:r>
            <a:r>
              <a:rPr lang="de-AT" sz="1407" baseline="-25000" dirty="0"/>
              <a:t>1</a:t>
            </a:r>
            <a:endParaRPr sz="1407" dirty="0"/>
          </a:p>
        </p:txBody>
      </p:sp>
      <p:sp>
        <p:nvSpPr>
          <p:cNvPr id="499" name="Google Shape;499;g1bd681ff940_0_4"/>
          <p:cNvSpPr/>
          <p:nvPr/>
        </p:nvSpPr>
        <p:spPr>
          <a:xfrm>
            <a:off x="5294069" y="521549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0" name="Google Shape;500;g1bd681ff940_0_4"/>
          <p:cNvSpPr/>
          <p:nvPr/>
        </p:nvSpPr>
        <p:spPr>
          <a:xfrm>
            <a:off x="5325731" y="524790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2</a:t>
            </a:r>
            <a:endParaRPr sz="1407"/>
          </a:p>
        </p:txBody>
      </p:sp>
      <p:sp>
        <p:nvSpPr>
          <p:cNvPr id="501" name="Google Shape;501;g1bd681ff940_0_4"/>
          <p:cNvSpPr/>
          <p:nvPr/>
        </p:nvSpPr>
        <p:spPr>
          <a:xfrm>
            <a:off x="3560280" y="358111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2" name="Google Shape;502;g1bd681ff940_0_4"/>
          <p:cNvSpPr/>
          <p:nvPr/>
        </p:nvSpPr>
        <p:spPr>
          <a:xfrm>
            <a:off x="3591942" y="361352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4</a:t>
            </a:r>
            <a:endParaRPr sz="1407"/>
          </a:p>
        </p:txBody>
      </p:sp>
      <p:sp>
        <p:nvSpPr>
          <p:cNvPr id="503" name="Google Shape;503;g1bd681ff940_0_4"/>
          <p:cNvSpPr/>
          <p:nvPr/>
        </p:nvSpPr>
        <p:spPr>
          <a:xfrm>
            <a:off x="3879517" y="2167187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4" name="Google Shape;504;g1bd681ff940_0_4"/>
          <p:cNvSpPr/>
          <p:nvPr/>
        </p:nvSpPr>
        <p:spPr>
          <a:xfrm>
            <a:off x="3911179" y="2199603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6</a:t>
            </a:r>
            <a:endParaRPr sz="1407"/>
          </a:p>
        </p:txBody>
      </p:sp>
      <p:sp>
        <p:nvSpPr>
          <p:cNvPr id="505" name="Google Shape;505;g1bd681ff940_0_4"/>
          <p:cNvSpPr/>
          <p:nvPr/>
        </p:nvSpPr>
        <p:spPr>
          <a:xfrm>
            <a:off x="8687894" y="437238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6" name="Google Shape;506;g1bd681ff940_0_4"/>
          <p:cNvSpPr/>
          <p:nvPr/>
        </p:nvSpPr>
        <p:spPr>
          <a:xfrm>
            <a:off x="8719556" y="440479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8</a:t>
            </a:r>
            <a:endParaRPr sz="1407"/>
          </a:p>
        </p:txBody>
      </p:sp>
      <p:sp>
        <p:nvSpPr>
          <p:cNvPr id="507" name="Google Shape;507;g1bd681ff940_0_4"/>
          <p:cNvSpPr/>
          <p:nvPr/>
        </p:nvSpPr>
        <p:spPr>
          <a:xfrm>
            <a:off x="6964533" y="3637752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8" name="Google Shape;508;g1bd681ff940_0_4"/>
          <p:cNvSpPr/>
          <p:nvPr/>
        </p:nvSpPr>
        <p:spPr>
          <a:xfrm>
            <a:off x="6996195" y="3670168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10</a:t>
            </a:r>
            <a:endParaRPr sz="1407"/>
          </a:p>
        </p:txBody>
      </p:sp>
      <p:sp>
        <p:nvSpPr>
          <p:cNvPr id="509" name="Google Shape;509;g1bd681ff940_0_4"/>
          <p:cNvSpPr/>
          <p:nvPr/>
        </p:nvSpPr>
        <p:spPr>
          <a:xfrm>
            <a:off x="7040070" y="5193025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0" name="Google Shape;510;g1bd681ff940_0_4"/>
          <p:cNvSpPr/>
          <p:nvPr/>
        </p:nvSpPr>
        <p:spPr>
          <a:xfrm>
            <a:off x="7067360" y="5220466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3</a:t>
            </a:r>
            <a:endParaRPr sz="1407"/>
          </a:p>
        </p:txBody>
      </p:sp>
      <p:sp>
        <p:nvSpPr>
          <p:cNvPr id="511" name="Google Shape;511;g1bd681ff940_0_4"/>
          <p:cNvSpPr/>
          <p:nvPr/>
        </p:nvSpPr>
        <p:spPr>
          <a:xfrm>
            <a:off x="1843076" y="3568233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2" name="Google Shape;512;g1bd681ff940_0_4"/>
          <p:cNvSpPr/>
          <p:nvPr/>
        </p:nvSpPr>
        <p:spPr>
          <a:xfrm>
            <a:off x="1870366" y="3595674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5</a:t>
            </a:r>
            <a:endParaRPr sz="1407"/>
          </a:p>
        </p:txBody>
      </p:sp>
      <p:sp>
        <p:nvSpPr>
          <p:cNvPr id="513" name="Google Shape;513;g1bd681ff940_0_4"/>
          <p:cNvSpPr/>
          <p:nvPr/>
        </p:nvSpPr>
        <p:spPr>
          <a:xfrm>
            <a:off x="5806697" y="2356910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4" name="Google Shape;514;g1bd681ff940_0_4"/>
          <p:cNvSpPr/>
          <p:nvPr/>
        </p:nvSpPr>
        <p:spPr>
          <a:xfrm>
            <a:off x="5833987" y="2384351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7</a:t>
            </a:r>
            <a:endParaRPr sz="1407"/>
          </a:p>
        </p:txBody>
      </p:sp>
      <p:sp>
        <p:nvSpPr>
          <p:cNvPr id="515" name="Google Shape;515;g1bd681ff940_0_4"/>
          <p:cNvSpPr/>
          <p:nvPr/>
        </p:nvSpPr>
        <p:spPr>
          <a:xfrm>
            <a:off x="5247329" y="3615286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6" name="Google Shape;516;g1bd681ff940_0_4"/>
          <p:cNvSpPr/>
          <p:nvPr/>
        </p:nvSpPr>
        <p:spPr>
          <a:xfrm>
            <a:off x="5274619" y="3642727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9</a:t>
            </a:r>
            <a:endParaRPr sz="1407"/>
          </a:p>
        </p:txBody>
      </p:sp>
      <p:cxnSp>
        <p:nvCxnSpPr>
          <p:cNvPr id="517" name="Google Shape;517;g1bd681ff940_0_4"/>
          <p:cNvCxnSpPr>
            <a:endCxn id="512" idx="4"/>
          </p:cNvCxnSpPr>
          <p:nvPr/>
        </p:nvCxnSpPr>
        <p:spPr>
          <a:xfrm rot="10800000" flipH="1">
            <a:off x="2108135" y="4083576"/>
            <a:ext cx="6332" cy="1130194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g1bd681ff940_0_4"/>
          <p:cNvCxnSpPr/>
          <p:nvPr/>
        </p:nvCxnSpPr>
        <p:spPr>
          <a:xfrm rot="10800000" flipH="1">
            <a:off x="2111301" y="4075496"/>
            <a:ext cx="6332" cy="1130194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g1bd681ff940_0_4"/>
          <p:cNvCxnSpPr>
            <a:endCxn id="498" idx="2"/>
          </p:cNvCxnSpPr>
          <p:nvPr/>
        </p:nvCxnSpPr>
        <p:spPr>
          <a:xfrm rot="10800000" flipH="1">
            <a:off x="2324092" y="5464417"/>
            <a:ext cx="1248400" cy="1326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g1bd681ff940_0_4"/>
          <p:cNvCxnSpPr>
            <a:endCxn id="510" idx="2"/>
          </p:cNvCxnSpPr>
          <p:nvPr/>
        </p:nvCxnSpPr>
        <p:spPr>
          <a:xfrm>
            <a:off x="5802676" y="5453863"/>
            <a:ext cx="1264684" cy="10554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g1bd681ff940_0_4"/>
          <p:cNvCxnSpPr>
            <a:endCxn id="512" idx="5"/>
          </p:cNvCxnSpPr>
          <p:nvPr/>
        </p:nvCxnSpPr>
        <p:spPr>
          <a:xfrm rot="10800000">
            <a:off x="2287073" y="4012123"/>
            <a:ext cx="3299516" cy="1225785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2" name="Google Shape;522;g1bd681ff940_0_4"/>
          <p:cNvCxnSpPr>
            <a:endCxn id="516" idx="2"/>
          </p:cNvCxnSpPr>
          <p:nvPr/>
        </p:nvCxnSpPr>
        <p:spPr>
          <a:xfrm>
            <a:off x="4099193" y="3822449"/>
            <a:ext cx="1175426" cy="64229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3" name="Google Shape;523;g1bd681ff940_0_4"/>
          <p:cNvCxnSpPr>
            <a:endCxn id="498" idx="0"/>
          </p:cNvCxnSpPr>
          <p:nvPr/>
        </p:nvCxnSpPr>
        <p:spPr>
          <a:xfrm>
            <a:off x="3811468" y="4062228"/>
            <a:ext cx="5126" cy="115823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4" name="Google Shape;524;g1bd681ff940_0_4"/>
          <p:cNvCxnSpPr>
            <a:endCxn id="482" idx="6"/>
          </p:cNvCxnSpPr>
          <p:nvPr/>
        </p:nvCxnSpPr>
        <p:spPr>
          <a:xfrm rot="10800000">
            <a:off x="3072205" y="2159904"/>
            <a:ext cx="847043" cy="25902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5" name="Google Shape;525;g1bd681ff940_0_4"/>
          <p:cNvCxnSpPr>
            <a:stCxn id="504" idx="2"/>
            <a:endCxn id="512" idx="0"/>
          </p:cNvCxnSpPr>
          <p:nvPr/>
        </p:nvCxnSpPr>
        <p:spPr>
          <a:xfrm flipH="1">
            <a:off x="2114568" y="2632623"/>
            <a:ext cx="2021263" cy="96313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g1bd681ff940_0_4"/>
          <p:cNvCxnSpPr/>
          <p:nvPr/>
        </p:nvCxnSpPr>
        <p:spPr>
          <a:xfrm rot="10800000">
            <a:off x="6360712" y="2660340"/>
            <a:ext cx="2623149" cy="173389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7" name="Google Shape;527;g1bd681ff940_0_4"/>
          <p:cNvCxnSpPr>
            <a:endCxn id="510" idx="0"/>
          </p:cNvCxnSpPr>
          <p:nvPr/>
        </p:nvCxnSpPr>
        <p:spPr>
          <a:xfrm>
            <a:off x="7220697" y="4103238"/>
            <a:ext cx="90765" cy="111722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8" name="Google Shape;528;g1bd681ff940_0_4"/>
          <p:cNvCxnSpPr>
            <a:stCxn id="508" idx="1"/>
            <a:endCxn id="516" idx="6"/>
          </p:cNvCxnSpPr>
          <p:nvPr/>
        </p:nvCxnSpPr>
        <p:spPr>
          <a:xfrm rot="10800000">
            <a:off x="5762872" y="3886678"/>
            <a:ext cx="1233323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9" name="Google Shape;529;g1bd681ff940_0_4"/>
          <p:cNvCxnSpPr/>
          <p:nvPr/>
        </p:nvCxnSpPr>
        <p:spPr>
          <a:xfrm rot="10800000" flipH="1">
            <a:off x="2312860" y="5475649"/>
            <a:ext cx="1248400" cy="1326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1bd681ff940_0_4"/>
          <p:cNvCxnSpPr/>
          <p:nvPr/>
        </p:nvCxnSpPr>
        <p:spPr>
          <a:xfrm rot="10800000">
            <a:off x="2275841" y="4023355"/>
            <a:ext cx="3299516" cy="1225785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1" name="Google Shape;531;g1bd681ff940_0_4"/>
          <p:cNvCxnSpPr/>
          <p:nvPr/>
        </p:nvCxnSpPr>
        <p:spPr>
          <a:xfrm>
            <a:off x="3800235" y="4073461"/>
            <a:ext cx="5126" cy="115823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2" name="Google Shape;532;g1bd681ff940_0_4"/>
          <p:cNvCxnSpPr/>
          <p:nvPr/>
        </p:nvCxnSpPr>
        <p:spPr>
          <a:xfrm rot="10800000">
            <a:off x="3060973" y="2171136"/>
            <a:ext cx="847043" cy="25902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3" name="Google Shape;533;g1bd681ff940_0_4"/>
          <p:cNvCxnSpPr/>
          <p:nvPr/>
        </p:nvCxnSpPr>
        <p:spPr>
          <a:xfrm flipH="1">
            <a:off x="2103335" y="2643856"/>
            <a:ext cx="2021263" cy="96313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4" name="Google Shape;534;g1bd681ff940_0_4"/>
          <p:cNvCxnSpPr/>
          <p:nvPr/>
        </p:nvCxnSpPr>
        <p:spPr>
          <a:xfrm rot="10800000">
            <a:off x="6360712" y="2660340"/>
            <a:ext cx="2623149" cy="173389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g1bd681ff940_0_4"/>
          <p:cNvCxnSpPr/>
          <p:nvPr/>
        </p:nvCxnSpPr>
        <p:spPr>
          <a:xfrm>
            <a:off x="7209464" y="4114471"/>
            <a:ext cx="90765" cy="111722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6" name="Google Shape;536;g1bd681ff940_0_4"/>
          <p:cNvCxnSpPr/>
          <p:nvPr/>
        </p:nvCxnSpPr>
        <p:spPr>
          <a:xfrm rot="10800000">
            <a:off x="5751640" y="3897910"/>
            <a:ext cx="1233323" cy="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7" name="Google Shape;537;g1bd681ff940_0_4"/>
          <p:cNvCxnSpPr/>
          <p:nvPr/>
        </p:nvCxnSpPr>
        <p:spPr>
          <a:xfrm>
            <a:off x="4086051" y="3822449"/>
            <a:ext cx="1175426" cy="64229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8" name="Google Shape;538;g1bd681ff940_0_4"/>
          <p:cNvCxnSpPr>
            <a:stCxn id="498" idx="3"/>
            <a:endCxn id="496" idx="2"/>
          </p:cNvCxnSpPr>
          <p:nvPr/>
        </p:nvCxnSpPr>
        <p:spPr>
          <a:xfrm rot="5400000">
            <a:off x="2857254" y="4894209"/>
            <a:ext cx="44026" cy="1529441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9" name="Google Shape;539;g1bd681ff940_0_4"/>
          <p:cNvCxnSpPr>
            <a:stCxn id="498" idx="6"/>
            <a:endCxn id="502" idx="3"/>
          </p:cNvCxnSpPr>
          <p:nvPr/>
        </p:nvCxnSpPr>
        <p:spPr>
          <a:xfrm rot="10800000">
            <a:off x="4041396" y="3830038"/>
            <a:ext cx="19299" cy="1634379"/>
          </a:xfrm>
          <a:prstGeom prst="curvedConnector3">
            <a:avLst>
              <a:gd name="adj1" fmla="val -124023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0" name="Google Shape;540;g1bd681ff940_0_4"/>
          <p:cNvCxnSpPr>
            <a:stCxn id="510" idx="6"/>
            <a:endCxn id="506" idx="2"/>
          </p:cNvCxnSpPr>
          <p:nvPr/>
        </p:nvCxnSpPr>
        <p:spPr>
          <a:xfrm rot="10800000" flipH="1">
            <a:off x="7555564" y="4837804"/>
            <a:ext cx="1388619" cy="626613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1" name="Google Shape;541;g1bd681ff940_0_4"/>
          <p:cNvCxnSpPr>
            <a:stCxn id="510" idx="4"/>
            <a:endCxn id="496" idx="2"/>
          </p:cNvCxnSpPr>
          <p:nvPr/>
        </p:nvCxnSpPr>
        <p:spPr>
          <a:xfrm rot="5400000" flipH="1">
            <a:off x="4699319" y="3096225"/>
            <a:ext cx="27441" cy="5196844"/>
          </a:xfrm>
          <a:prstGeom prst="curvedConnector3">
            <a:avLst>
              <a:gd name="adj1" fmla="val -217582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2" name="Google Shape;542;g1bd681ff940_0_4"/>
          <p:cNvCxnSpPr>
            <a:stCxn id="514" idx="2"/>
            <a:endCxn id="504" idx="3"/>
          </p:cNvCxnSpPr>
          <p:nvPr/>
        </p:nvCxnSpPr>
        <p:spPr>
          <a:xfrm rot="10800000">
            <a:off x="4360633" y="2416013"/>
            <a:ext cx="1473354" cy="212288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3" name="Google Shape;543;g1bd681ff940_0_4"/>
          <p:cNvCxnSpPr>
            <a:stCxn id="512" idx="6"/>
            <a:endCxn id="502" idx="1"/>
          </p:cNvCxnSpPr>
          <p:nvPr/>
        </p:nvCxnSpPr>
        <p:spPr>
          <a:xfrm rot="10800000" flipH="1">
            <a:off x="2358569" y="3829975"/>
            <a:ext cx="1233323" cy="9649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4" name="Google Shape;544;g1bd681ff940_0_4"/>
          <p:cNvCxnSpPr>
            <a:stCxn id="512" idx="7"/>
            <a:endCxn id="504" idx="2"/>
          </p:cNvCxnSpPr>
          <p:nvPr/>
        </p:nvCxnSpPr>
        <p:spPr>
          <a:xfrm rot="16200000">
            <a:off x="2694160" y="2225434"/>
            <a:ext cx="1034604" cy="1848779"/>
          </a:xfrm>
          <a:prstGeom prst="curvedConnector3">
            <a:avLst>
              <a:gd name="adj1" fmla="val 232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5" name="Google Shape;545;g1bd681ff940_0_4"/>
          <p:cNvCxnSpPr>
            <a:stCxn id="516" idx="4"/>
            <a:endCxn id="500" idx="0"/>
          </p:cNvCxnSpPr>
          <p:nvPr/>
        </p:nvCxnSpPr>
        <p:spPr>
          <a:xfrm rot="16200000" flipH="1">
            <a:off x="4975938" y="4673412"/>
            <a:ext cx="1117228" cy="31662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6" name="Google Shape;546;g1bd681ff940_0_4"/>
          <p:cNvCxnSpPr>
            <a:stCxn id="516" idx="5"/>
            <a:endCxn id="508" idx="2"/>
          </p:cNvCxnSpPr>
          <p:nvPr/>
        </p:nvCxnSpPr>
        <p:spPr>
          <a:xfrm rot="16200000" flipH="1">
            <a:off x="6434034" y="3316470"/>
            <a:ext cx="44026" cy="1529441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g1bd681ff940_0_4"/>
          <p:cNvCxnSpPr/>
          <p:nvPr/>
        </p:nvCxnSpPr>
        <p:spPr>
          <a:xfrm>
            <a:off x="5807866" y="5469191"/>
            <a:ext cx="1264684" cy="10554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g1bd681ff940_0_4"/>
          <p:cNvCxnSpPr/>
          <p:nvPr/>
        </p:nvCxnSpPr>
        <p:spPr>
          <a:xfrm rot="5400000">
            <a:off x="2862444" y="4909537"/>
            <a:ext cx="44026" cy="1529441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9" name="Google Shape;549;g1bd681ff940_0_4"/>
          <p:cNvCxnSpPr>
            <a:stCxn id="498" idx="6"/>
            <a:endCxn id="502" idx="3"/>
          </p:cNvCxnSpPr>
          <p:nvPr/>
        </p:nvCxnSpPr>
        <p:spPr>
          <a:xfrm rot="10800000">
            <a:off x="4041396" y="3830038"/>
            <a:ext cx="19299" cy="1634379"/>
          </a:xfrm>
          <a:prstGeom prst="curvedConnector3">
            <a:avLst>
              <a:gd name="adj1" fmla="val -124023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0" name="Google Shape;550;g1bd681ff940_0_4"/>
          <p:cNvCxnSpPr/>
          <p:nvPr/>
        </p:nvCxnSpPr>
        <p:spPr>
          <a:xfrm rot="10800000" flipH="1">
            <a:off x="7560753" y="4853133"/>
            <a:ext cx="1388619" cy="626613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1" name="Google Shape;551;g1bd681ff940_0_4"/>
          <p:cNvCxnSpPr/>
          <p:nvPr/>
        </p:nvCxnSpPr>
        <p:spPr>
          <a:xfrm rot="5400000" flipH="1">
            <a:off x="4704509" y="3111554"/>
            <a:ext cx="27441" cy="5196844"/>
          </a:xfrm>
          <a:prstGeom prst="curvedConnector3">
            <a:avLst>
              <a:gd name="adj1" fmla="val -21758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2" name="Google Shape;552;g1bd681ff940_0_4"/>
          <p:cNvCxnSpPr/>
          <p:nvPr/>
        </p:nvCxnSpPr>
        <p:spPr>
          <a:xfrm rot="10800000">
            <a:off x="4365823" y="2431342"/>
            <a:ext cx="1473354" cy="212288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3" name="Google Shape;553;g1bd681ff940_0_4"/>
          <p:cNvCxnSpPr/>
          <p:nvPr/>
        </p:nvCxnSpPr>
        <p:spPr>
          <a:xfrm rot="10800000" flipH="1">
            <a:off x="2363758" y="3845304"/>
            <a:ext cx="1233323" cy="9649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4" name="Google Shape;554;g1bd681ff940_0_4"/>
          <p:cNvCxnSpPr/>
          <p:nvPr/>
        </p:nvCxnSpPr>
        <p:spPr>
          <a:xfrm rot="16200000">
            <a:off x="2699349" y="2240762"/>
            <a:ext cx="1034604" cy="1848779"/>
          </a:xfrm>
          <a:prstGeom prst="curvedConnector3">
            <a:avLst>
              <a:gd name="adj1" fmla="val 2324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5" name="Google Shape;555;g1bd681ff940_0_4"/>
          <p:cNvCxnSpPr/>
          <p:nvPr/>
        </p:nvCxnSpPr>
        <p:spPr>
          <a:xfrm rot="16200000" flipH="1">
            <a:off x="6439223" y="3331798"/>
            <a:ext cx="44026" cy="1529441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6" name="Google Shape;556;g1bd681ff940_0_4"/>
          <p:cNvCxnSpPr/>
          <p:nvPr/>
        </p:nvCxnSpPr>
        <p:spPr>
          <a:xfrm rot="16200000" flipH="1">
            <a:off x="4967645" y="4658133"/>
            <a:ext cx="1117228" cy="31662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7" name="Google Shape;557;g1bd681ff940_0_4"/>
          <p:cNvSpPr txBox="1"/>
          <p:nvPr/>
        </p:nvSpPr>
        <p:spPr>
          <a:xfrm>
            <a:off x="2784377" y="5475649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58" name="Google Shape;558;g1bd681ff940_0_4"/>
          <p:cNvSpPr txBox="1"/>
          <p:nvPr/>
        </p:nvSpPr>
        <p:spPr>
          <a:xfrm>
            <a:off x="8259925" y="5302813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59" name="Google Shape;559;g1bd681ff940_0_4"/>
          <p:cNvSpPr txBox="1"/>
          <p:nvPr/>
        </p:nvSpPr>
        <p:spPr>
          <a:xfrm>
            <a:off x="4962192" y="2131090"/>
            <a:ext cx="733058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a, 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0" name="Google Shape;560;g1bd681ff940_0_4"/>
          <p:cNvSpPr txBox="1"/>
          <p:nvPr/>
        </p:nvSpPr>
        <p:spPr>
          <a:xfrm>
            <a:off x="5510428" y="4486327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1" name="Google Shape;561;g1bd681ff940_0_4"/>
          <p:cNvSpPr txBox="1"/>
          <p:nvPr/>
        </p:nvSpPr>
        <p:spPr>
          <a:xfrm>
            <a:off x="2772164" y="3730628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2" name="Google Shape;562;g1bd681ff940_0_4"/>
          <p:cNvSpPr txBox="1"/>
          <p:nvPr/>
        </p:nvSpPr>
        <p:spPr>
          <a:xfrm>
            <a:off x="4587672" y="6281054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3" name="Google Shape;563;g1bd681ff940_0_4"/>
          <p:cNvSpPr txBox="1"/>
          <p:nvPr/>
        </p:nvSpPr>
        <p:spPr>
          <a:xfrm>
            <a:off x="6176418" y="3967781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4" name="Google Shape;564;g1bd681ff940_0_4"/>
          <p:cNvSpPr txBox="1"/>
          <p:nvPr/>
        </p:nvSpPr>
        <p:spPr>
          <a:xfrm>
            <a:off x="3158897" y="2998864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5" name="Google Shape;565;g1bd681ff940_0_4"/>
          <p:cNvSpPr txBox="1"/>
          <p:nvPr/>
        </p:nvSpPr>
        <p:spPr>
          <a:xfrm>
            <a:off x="4367041" y="4303289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4F17799-9E46-571E-A429-365438DBB91C}"/>
              </a:ext>
            </a:extLst>
          </p:cNvPr>
          <p:cNvSpPr/>
          <p:nvPr/>
        </p:nvSpPr>
        <p:spPr>
          <a:xfrm>
            <a:off x="10573145" y="1167523"/>
            <a:ext cx="2400307" cy="2114365"/>
          </a:xfrm>
          <a:custGeom>
            <a:avLst/>
            <a:gdLst>
              <a:gd name="connsiteX0" fmla="*/ 0 w 2400307"/>
              <a:gd name="connsiteY0" fmla="*/ 1057183 h 2114365"/>
              <a:gd name="connsiteX1" fmla="*/ 1200154 w 2400307"/>
              <a:gd name="connsiteY1" fmla="*/ 0 h 2114365"/>
              <a:gd name="connsiteX2" fmla="*/ 2400308 w 2400307"/>
              <a:gd name="connsiteY2" fmla="*/ 1057183 h 2114365"/>
              <a:gd name="connsiteX3" fmla="*/ 1200154 w 2400307"/>
              <a:gd name="connsiteY3" fmla="*/ 2114366 h 2114365"/>
              <a:gd name="connsiteX4" fmla="*/ 0 w 2400307"/>
              <a:gd name="connsiteY4" fmla="*/ 1057183 h 211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307" h="2114365" extrusionOk="0">
                <a:moveTo>
                  <a:pt x="0" y="1057183"/>
                </a:moveTo>
                <a:cubicBezTo>
                  <a:pt x="-83614" y="421742"/>
                  <a:pt x="442206" y="35701"/>
                  <a:pt x="1200154" y="0"/>
                </a:cubicBezTo>
                <a:cubicBezTo>
                  <a:pt x="1934489" y="15054"/>
                  <a:pt x="2357312" y="474684"/>
                  <a:pt x="2400308" y="1057183"/>
                </a:cubicBezTo>
                <a:cubicBezTo>
                  <a:pt x="2329610" y="1710090"/>
                  <a:pt x="1858047" y="2141637"/>
                  <a:pt x="1200154" y="2114366"/>
                </a:cubicBezTo>
                <a:cubicBezTo>
                  <a:pt x="504314" y="2096304"/>
                  <a:pt x="53422" y="1666575"/>
                  <a:pt x="0" y="1057183"/>
                </a:cubicBezTo>
                <a:close/>
              </a:path>
            </a:pathLst>
          </a:custGeom>
          <a:noFill/>
          <a:ln w="3492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81954A-AAED-DD05-529D-7B707F3AAE0F}"/>
              </a:ext>
            </a:extLst>
          </p:cNvPr>
          <p:cNvCxnSpPr>
            <a:cxnSpLocks/>
          </p:cNvCxnSpPr>
          <p:nvPr/>
        </p:nvCxnSpPr>
        <p:spPr>
          <a:xfrm flipH="1" flipV="1">
            <a:off x="11975690" y="3527285"/>
            <a:ext cx="139208" cy="1310519"/>
          </a:xfrm>
          <a:prstGeom prst="straightConnector1">
            <a:avLst/>
          </a:prstGeom>
          <a:ln w="793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44E4D80-21F6-B4AC-4EB9-3874A291641C}"/>
              </a:ext>
            </a:extLst>
          </p:cNvPr>
          <p:cNvSpPr/>
          <p:nvPr/>
        </p:nvSpPr>
        <p:spPr>
          <a:xfrm>
            <a:off x="7845554" y="966090"/>
            <a:ext cx="2400307" cy="2114365"/>
          </a:xfrm>
          <a:custGeom>
            <a:avLst/>
            <a:gdLst>
              <a:gd name="connsiteX0" fmla="*/ 0 w 2400307"/>
              <a:gd name="connsiteY0" fmla="*/ 1057183 h 2114365"/>
              <a:gd name="connsiteX1" fmla="*/ 1200154 w 2400307"/>
              <a:gd name="connsiteY1" fmla="*/ 0 h 2114365"/>
              <a:gd name="connsiteX2" fmla="*/ 2400308 w 2400307"/>
              <a:gd name="connsiteY2" fmla="*/ 1057183 h 2114365"/>
              <a:gd name="connsiteX3" fmla="*/ 1200154 w 2400307"/>
              <a:gd name="connsiteY3" fmla="*/ 2114366 h 2114365"/>
              <a:gd name="connsiteX4" fmla="*/ 0 w 2400307"/>
              <a:gd name="connsiteY4" fmla="*/ 1057183 h 211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307" h="2114365" extrusionOk="0">
                <a:moveTo>
                  <a:pt x="0" y="1057183"/>
                </a:moveTo>
                <a:cubicBezTo>
                  <a:pt x="-83614" y="421742"/>
                  <a:pt x="442206" y="35701"/>
                  <a:pt x="1200154" y="0"/>
                </a:cubicBezTo>
                <a:cubicBezTo>
                  <a:pt x="1934489" y="15054"/>
                  <a:pt x="2357312" y="474684"/>
                  <a:pt x="2400308" y="1057183"/>
                </a:cubicBezTo>
                <a:cubicBezTo>
                  <a:pt x="2329610" y="1710090"/>
                  <a:pt x="1858047" y="2141637"/>
                  <a:pt x="1200154" y="2114366"/>
                </a:cubicBezTo>
                <a:cubicBezTo>
                  <a:pt x="504314" y="2096304"/>
                  <a:pt x="53422" y="1666575"/>
                  <a:pt x="0" y="1057183"/>
                </a:cubicBezTo>
                <a:close/>
              </a:path>
            </a:pathLst>
          </a:custGeom>
          <a:noFill/>
          <a:ln w="34925">
            <a:solidFill>
              <a:srgbClr val="FF7E79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3435A1-9997-C037-E315-783BFEF1A963}"/>
              </a:ext>
            </a:extLst>
          </p:cNvPr>
          <p:cNvCxnSpPr>
            <a:cxnSpLocks/>
          </p:cNvCxnSpPr>
          <p:nvPr/>
        </p:nvCxnSpPr>
        <p:spPr>
          <a:xfrm>
            <a:off x="6550938" y="147197"/>
            <a:ext cx="1708987" cy="903799"/>
          </a:xfrm>
          <a:prstGeom prst="straightConnector1">
            <a:avLst/>
          </a:prstGeom>
          <a:ln w="79375">
            <a:solidFill>
              <a:srgbClr val="FF7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12;g1bc33dc2a88_0_0">
            <a:extLst>
              <a:ext uri="{FF2B5EF4-FFF2-40B4-BE49-F238E27FC236}">
                <a16:creationId xmlns:a16="http://schemas.microsoft.com/office/drawing/2014/main" id="{EE042DD2-C258-1CC0-E98E-37F22F5BCD72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441B5-FD3D-EF5C-840C-5E7983632FDA}"/>
              </a:ext>
            </a:extLst>
          </p:cNvPr>
          <p:cNvSpPr txBox="1"/>
          <p:nvPr/>
        </p:nvSpPr>
        <p:spPr>
          <a:xfrm>
            <a:off x="217756" y="6991792"/>
            <a:ext cx="1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Thomas, </a:t>
            </a:r>
            <a:r>
              <a:rPr lang="en-GB" sz="1800" i="1" dirty="0"/>
              <a:t>On the synthesis of strategies in infinite games, </a:t>
            </a:r>
            <a:r>
              <a:rPr lang="en-GB" sz="1800" dirty="0"/>
              <a:t>STACS 1995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C7DB76-DF5C-D23C-AA35-601A6E9D3A01}"/>
              </a:ext>
            </a:extLst>
          </p:cNvPr>
          <p:cNvSpPr/>
          <p:nvPr/>
        </p:nvSpPr>
        <p:spPr>
          <a:xfrm>
            <a:off x="920429" y="1185659"/>
            <a:ext cx="2400307" cy="2114365"/>
          </a:xfrm>
          <a:custGeom>
            <a:avLst/>
            <a:gdLst>
              <a:gd name="connsiteX0" fmla="*/ 0 w 2400307"/>
              <a:gd name="connsiteY0" fmla="*/ 1057183 h 2114365"/>
              <a:gd name="connsiteX1" fmla="*/ 1200154 w 2400307"/>
              <a:gd name="connsiteY1" fmla="*/ 0 h 2114365"/>
              <a:gd name="connsiteX2" fmla="*/ 2400308 w 2400307"/>
              <a:gd name="connsiteY2" fmla="*/ 1057183 h 2114365"/>
              <a:gd name="connsiteX3" fmla="*/ 1200154 w 2400307"/>
              <a:gd name="connsiteY3" fmla="*/ 2114366 h 2114365"/>
              <a:gd name="connsiteX4" fmla="*/ 0 w 2400307"/>
              <a:gd name="connsiteY4" fmla="*/ 1057183 h 211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307" h="2114365" extrusionOk="0">
                <a:moveTo>
                  <a:pt x="0" y="1057183"/>
                </a:moveTo>
                <a:cubicBezTo>
                  <a:pt x="-83614" y="421742"/>
                  <a:pt x="442206" y="35701"/>
                  <a:pt x="1200154" y="0"/>
                </a:cubicBezTo>
                <a:cubicBezTo>
                  <a:pt x="1934489" y="15054"/>
                  <a:pt x="2357312" y="474684"/>
                  <a:pt x="2400308" y="1057183"/>
                </a:cubicBezTo>
                <a:cubicBezTo>
                  <a:pt x="2329610" y="1710090"/>
                  <a:pt x="1858047" y="2141637"/>
                  <a:pt x="1200154" y="2114366"/>
                </a:cubicBezTo>
                <a:cubicBezTo>
                  <a:pt x="504314" y="2096304"/>
                  <a:pt x="53422" y="1666575"/>
                  <a:pt x="0" y="1057183"/>
                </a:cubicBezTo>
                <a:close/>
              </a:path>
            </a:pathLst>
          </a:custGeom>
          <a:noFill/>
          <a:ln w="34925">
            <a:solidFill>
              <a:srgbClr val="FF7E79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CBCAC7-7083-C10F-5354-67B154B63280}"/>
              </a:ext>
            </a:extLst>
          </p:cNvPr>
          <p:cNvCxnSpPr>
            <a:cxnSpLocks/>
          </p:cNvCxnSpPr>
          <p:nvPr/>
        </p:nvCxnSpPr>
        <p:spPr>
          <a:xfrm flipV="1">
            <a:off x="401688" y="3108336"/>
            <a:ext cx="836159" cy="551049"/>
          </a:xfrm>
          <a:prstGeom prst="straightConnector1">
            <a:avLst/>
          </a:prstGeom>
          <a:ln w="79375">
            <a:solidFill>
              <a:srgbClr val="FF7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71"/>
    </mc:Choice>
    <mc:Fallback xmlns="">
      <p:transition spd="slow" advTm="5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/>
      <p:bldP spid="495" grpId="1" animBg="1"/>
      <p:bldP spid="497" grpId="0" animBg="1"/>
      <p:bldP spid="497" grpId="1" animBg="1"/>
      <p:bldP spid="499" grpId="0" animBg="1"/>
      <p:bldP spid="499" grpId="1" animBg="1"/>
      <p:bldP spid="501" grpId="0" animBg="1"/>
      <p:bldP spid="501" grpId="1" animBg="1"/>
      <p:bldP spid="503" grpId="0" animBg="1"/>
      <p:bldP spid="503" grpId="1" animBg="1"/>
      <p:bldP spid="505" grpId="0" animBg="1"/>
      <p:bldP spid="505" grpId="1" animBg="1"/>
      <p:bldP spid="507" grpId="0" animBg="1"/>
      <p:bldP spid="507" grpId="1" animBg="1"/>
      <p:bldP spid="509" grpId="0" animBg="1"/>
      <p:bldP spid="509" grpId="1" animBg="1"/>
      <p:bldP spid="511" grpId="0" animBg="1"/>
      <p:bldP spid="511" grpId="1" animBg="1"/>
      <p:bldP spid="513" grpId="0" animBg="1"/>
      <p:bldP spid="513" grpId="1" animBg="1"/>
      <p:bldP spid="515" grpId="0" animBg="1"/>
      <p:bldP spid="515" grpId="1" animBg="1"/>
      <p:bldP spid="2" grpId="0" animBg="1"/>
      <p:bldP spid="2" grpId="1" animBg="1"/>
      <p:bldP spid="7" grpId="0" animBg="1"/>
      <p:bldP spid="7" grpId="1" animBg="1"/>
      <p:bldP spid="11" grpId="0"/>
      <p:bldP spid="3" grpId="0" animBg="1"/>
      <p:bldP spid="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bc901b81b2_0_601"/>
          <p:cNvSpPr/>
          <p:nvPr/>
        </p:nvSpPr>
        <p:spPr>
          <a:xfrm>
            <a:off x="9936101" y="4365150"/>
            <a:ext cx="1443600" cy="257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69" name="Google Shape;369;g1bc901b81b2_0_601"/>
          <p:cNvSpPr/>
          <p:nvPr/>
        </p:nvSpPr>
        <p:spPr>
          <a:xfrm>
            <a:off x="9936101" y="4682550"/>
            <a:ext cx="1443600" cy="257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0" name="Google Shape;370;g1bc901b81b2_0_601"/>
          <p:cNvSpPr/>
          <p:nvPr/>
        </p:nvSpPr>
        <p:spPr>
          <a:xfrm>
            <a:off x="9949776" y="4999950"/>
            <a:ext cx="1443600" cy="257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1" name="Google Shape;371;g1bc901b81b2_0_601"/>
          <p:cNvSpPr/>
          <p:nvPr/>
        </p:nvSpPr>
        <p:spPr>
          <a:xfrm>
            <a:off x="9912438" y="4047750"/>
            <a:ext cx="1443600" cy="2577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2" name="Google Shape;372;g1bc901b81b2_0_601"/>
          <p:cNvSpPr txBox="1">
            <a:spLocks noGrp="1"/>
          </p:cNvSpPr>
          <p:nvPr>
            <p:ph type="title"/>
          </p:nvPr>
        </p:nvSpPr>
        <p:spPr>
          <a:xfrm>
            <a:off x="913938" y="900198"/>
            <a:ext cx="11877900" cy="7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Shield Synthesis -  </a:t>
            </a:r>
            <a:r>
              <a:rPr lang="de-AT" b="1" dirty="0" err="1"/>
              <a:t>Safety</a:t>
            </a:r>
            <a:r>
              <a:rPr lang="de-AT" b="1" dirty="0"/>
              <a:t> Games</a:t>
            </a:r>
            <a:endParaRPr dirty="0"/>
          </a:p>
        </p:txBody>
      </p:sp>
      <p:sp>
        <p:nvSpPr>
          <p:cNvPr id="375" name="Google Shape;375;g1bc901b81b2_0_601"/>
          <p:cNvSpPr txBox="1">
            <a:spLocks noGrp="1"/>
          </p:cNvSpPr>
          <p:nvPr>
            <p:ph type="sldNum" idx="12"/>
          </p:nvPr>
        </p:nvSpPr>
        <p:spPr>
          <a:xfrm>
            <a:off x="33339" y="715717"/>
            <a:ext cx="611100" cy="6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/>
          <a:p>
            <a:fld id="{00000000-1234-1234-1234-123412341234}" type="slidenum">
              <a:rPr lang="de-AT"/>
              <a:pPr/>
              <a:t>7</a:t>
            </a:fld>
            <a:endParaRPr/>
          </a:p>
        </p:txBody>
      </p:sp>
      <p:sp>
        <p:nvSpPr>
          <p:cNvPr id="376" name="Google Shape;376;g1bc901b81b2_0_601"/>
          <p:cNvSpPr txBox="1">
            <a:spLocks noGrp="1"/>
          </p:cNvSpPr>
          <p:nvPr>
            <p:ph type="body" idx="2"/>
          </p:nvPr>
        </p:nvSpPr>
        <p:spPr>
          <a:xfrm>
            <a:off x="913926" y="349998"/>
            <a:ext cx="10187400" cy="2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</a:t>
            </a:r>
            <a:endParaRPr dirty="0"/>
          </a:p>
        </p:txBody>
      </p:sp>
      <p:sp>
        <p:nvSpPr>
          <p:cNvPr id="377" name="Google Shape;377;g1bc901b81b2_0_601"/>
          <p:cNvSpPr/>
          <p:nvPr/>
        </p:nvSpPr>
        <p:spPr>
          <a:xfrm>
            <a:off x="1478816" y="1835754"/>
            <a:ext cx="540000" cy="540000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F0F0F"/>
              </a:buClr>
              <a:buSzPts val="1600"/>
            </a:pPr>
            <a:endParaRPr sz="1600" baseline="-25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8" name="Google Shape;378;g1bc901b81b2_0_601" descr="Accident Background PNG | PNG All"/>
          <p:cNvPicPr preferRelativeResize="0"/>
          <p:nvPr/>
        </p:nvPicPr>
        <p:blipFill rotWithShape="1">
          <a:blip r:embed="rId3">
            <a:alphaModFix/>
          </a:blip>
          <a:srcRect r="4970" b="29542"/>
          <a:stretch/>
        </p:blipFill>
        <p:spPr>
          <a:xfrm>
            <a:off x="165747" y="1449796"/>
            <a:ext cx="1248930" cy="92600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1bc901b81b2_0_601"/>
          <p:cNvSpPr/>
          <p:nvPr/>
        </p:nvSpPr>
        <p:spPr>
          <a:xfrm>
            <a:off x="7743103" y="2405080"/>
            <a:ext cx="1565100" cy="346200"/>
          </a:xfrm>
          <a:prstGeom prst="roundRect">
            <a:avLst>
              <a:gd name="adj" fmla="val 16667"/>
            </a:avLst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g1bc901b81b2_0_601"/>
          <p:cNvSpPr/>
          <p:nvPr/>
        </p:nvSpPr>
        <p:spPr>
          <a:xfrm>
            <a:off x="10127718" y="2405062"/>
            <a:ext cx="1571700" cy="346200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0" dirty="0">
                <a:solidFill>
                  <a:srgbClr val="0F0F0F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1800" dirty="0">
              <a:solidFill>
                <a:srgbClr val="0F0F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1" name="Google Shape;381;g1bc901b81b2_0_601"/>
          <p:cNvCxnSpPr>
            <a:stCxn id="379" idx="0"/>
            <a:endCxn id="380" idx="0"/>
          </p:cNvCxnSpPr>
          <p:nvPr/>
        </p:nvCxnSpPr>
        <p:spPr>
          <a:xfrm rot="-5400000" flipH="1">
            <a:off x="9719353" y="1211380"/>
            <a:ext cx="600" cy="2388000"/>
          </a:xfrm>
          <a:prstGeom prst="curvedConnector3">
            <a:avLst>
              <a:gd name="adj1" fmla="val -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382" name="Google Shape;382;g1bc901b81b2_0_601"/>
          <p:cNvSpPr txBox="1"/>
          <p:nvPr/>
        </p:nvSpPr>
        <p:spPr>
          <a:xfrm>
            <a:off x="8986792" y="1847025"/>
            <a:ext cx="173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de-AT" sz="18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3" name="Google Shape;383;g1bc901b81b2_0_601"/>
          <p:cNvCxnSpPr>
            <a:stCxn id="380" idx="2"/>
            <a:endCxn id="379" idx="2"/>
          </p:cNvCxnSpPr>
          <p:nvPr/>
        </p:nvCxnSpPr>
        <p:spPr>
          <a:xfrm rot="5400000">
            <a:off x="9719268" y="1557562"/>
            <a:ext cx="600" cy="2388000"/>
          </a:xfrm>
          <a:prstGeom prst="curvedConnector3">
            <a:avLst>
              <a:gd name="adj1" fmla="val 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384" name="Google Shape;384;g1bc901b81b2_0_601"/>
          <p:cNvSpPr txBox="1"/>
          <p:nvPr/>
        </p:nvSpPr>
        <p:spPr>
          <a:xfrm>
            <a:off x="9382494" y="2909119"/>
            <a:ext cx="94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de-AT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g1bc901b81b2_0_601"/>
          <p:cNvSpPr/>
          <p:nvPr/>
        </p:nvSpPr>
        <p:spPr>
          <a:xfrm>
            <a:off x="7743103" y="2113010"/>
            <a:ext cx="372600" cy="224400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g1bc901b81b2_0_601"/>
          <p:cNvSpPr/>
          <p:nvPr/>
        </p:nvSpPr>
        <p:spPr>
          <a:xfrm>
            <a:off x="11815238" y="2098605"/>
            <a:ext cx="447000" cy="277200"/>
          </a:xfrm>
          <a:prstGeom prst="ellipse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g1bc901b81b2_0_601"/>
          <p:cNvSpPr txBox="1"/>
          <p:nvPr/>
        </p:nvSpPr>
        <p:spPr>
          <a:xfrm>
            <a:off x="6969638" y="2085864"/>
            <a:ext cx="79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de-AT" sz="1800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1bc901b81b2_0_601"/>
          <p:cNvSpPr txBox="1"/>
          <p:nvPr/>
        </p:nvSpPr>
        <p:spPr>
          <a:xfrm>
            <a:off x="11021948" y="2087689"/>
            <a:ext cx="79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de-AT" sz="1800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1bc901b81b2_0_601"/>
          <p:cNvSpPr/>
          <p:nvPr/>
        </p:nvSpPr>
        <p:spPr>
          <a:xfrm>
            <a:off x="810988" y="5145675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391" name="Google Shape;391;g1bc901b81b2_0_601"/>
          <p:cNvSpPr/>
          <p:nvPr/>
        </p:nvSpPr>
        <p:spPr>
          <a:xfrm>
            <a:off x="842488" y="5177925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0</a:t>
            </a:r>
            <a:endParaRPr/>
          </a:p>
        </p:txBody>
      </p:sp>
      <p:sp>
        <p:nvSpPr>
          <p:cNvPr id="392" name="Google Shape;392;g1bc901b81b2_0_601"/>
          <p:cNvSpPr/>
          <p:nvPr/>
        </p:nvSpPr>
        <p:spPr>
          <a:xfrm>
            <a:off x="2489388" y="5123325"/>
            <a:ext cx="540000" cy="540000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93" name="Google Shape;393;g1bc901b81b2_0_601"/>
          <p:cNvSpPr/>
          <p:nvPr/>
        </p:nvSpPr>
        <p:spPr>
          <a:xfrm>
            <a:off x="2516538" y="5150625"/>
            <a:ext cx="485700" cy="485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1</a:t>
            </a:r>
            <a:endParaRPr/>
          </a:p>
        </p:txBody>
      </p:sp>
      <p:sp>
        <p:nvSpPr>
          <p:cNvPr id="394" name="Google Shape;394;g1bc901b81b2_0_601"/>
          <p:cNvSpPr/>
          <p:nvPr/>
        </p:nvSpPr>
        <p:spPr>
          <a:xfrm>
            <a:off x="4229288" y="5145675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395" name="Google Shape;395;g1bc901b81b2_0_601"/>
          <p:cNvSpPr/>
          <p:nvPr/>
        </p:nvSpPr>
        <p:spPr>
          <a:xfrm>
            <a:off x="4260788" y="5177925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2</a:t>
            </a:r>
            <a:endParaRPr/>
          </a:p>
        </p:txBody>
      </p:sp>
      <p:sp>
        <p:nvSpPr>
          <p:cNvPr id="396" name="Google Shape;396;g1bc901b81b2_0_601"/>
          <p:cNvSpPr/>
          <p:nvPr/>
        </p:nvSpPr>
        <p:spPr>
          <a:xfrm>
            <a:off x="2504388" y="3519675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397" name="Google Shape;397;g1bc901b81b2_0_601"/>
          <p:cNvSpPr/>
          <p:nvPr/>
        </p:nvSpPr>
        <p:spPr>
          <a:xfrm>
            <a:off x="2535888" y="3551925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4</a:t>
            </a:r>
            <a:endParaRPr/>
          </a:p>
        </p:txBody>
      </p:sp>
      <p:sp>
        <p:nvSpPr>
          <p:cNvPr id="398" name="Google Shape;398;g1bc901b81b2_0_601"/>
          <p:cNvSpPr/>
          <p:nvPr/>
        </p:nvSpPr>
        <p:spPr>
          <a:xfrm>
            <a:off x="2821988" y="2113000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399" name="Google Shape;399;g1bc901b81b2_0_601"/>
          <p:cNvSpPr/>
          <p:nvPr/>
        </p:nvSpPr>
        <p:spPr>
          <a:xfrm>
            <a:off x="2853488" y="2145250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6</a:t>
            </a:r>
            <a:endParaRPr/>
          </a:p>
        </p:txBody>
      </p:sp>
      <p:sp>
        <p:nvSpPr>
          <p:cNvPr id="400" name="Google Shape;400;g1bc901b81b2_0_601"/>
          <p:cNvSpPr/>
          <p:nvPr/>
        </p:nvSpPr>
        <p:spPr>
          <a:xfrm>
            <a:off x="7605713" y="4306888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401" name="Google Shape;401;g1bc901b81b2_0_601"/>
          <p:cNvSpPr/>
          <p:nvPr/>
        </p:nvSpPr>
        <p:spPr>
          <a:xfrm>
            <a:off x="7637213" y="4339138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8</a:t>
            </a:r>
            <a:endParaRPr/>
          </a:p>
        </p:txBody>
      </p:sp>
      <p:sp>
        <p:nvSpPr>
          <p:cNvPr id="402" name="Google Shape;402;g1bc901b81b2_0_601"/>
          <p:cNvSpPr/>
          <p:nvPr/>
        </p:nvSpPr>
        <p:spPr>
          <a:xfrm>
            <a:off x="5891188" y="3576025"/>
            <a:ext cx="510000" cy="495300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baseline="-25000"/>
          </a:p>
        </p:txBody>
      </p:sp>
      <p:sp>
        <p:nvSpPr>
          <p:cNvPr id="403" name="Google Shape;403;g1bc901b81b2_0_601"/>
          <p:cNvSpPr/>
          <p:nvPr/>
        </p:nvSpPr>
        <p:spPr>
          <a:xfrm>
            <a:off x="5922688" y="3608275"/>
            <a:ext cx="447000" cy="43080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10</a:t>
            </a:r>
            <a:endParaRPr/>
          </a:p>
        </p:txBody>
      </p:sp>
      <p:sp>
        <p:nvSpPr>
          <p:cNvPr id="404" name="Google Shape;404;g1bc901b81b2_0_601"/>
          <p:cNvSpPr/>
          <p:nvPr/>
        </p:nvSpPr>
        <p:spPr>
          <a:xfrm>
            <a:off x="5966338" y="5123325"/>
            <a:ext cx="540000" cy="540000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5" name="Google Shape;405;g1bc901b81b2_0_601"/>
          <p:cNvSpPr/>
          <p:nvPr/>
        </p:nvSpPr>
        <p:spPr>
          <a:xfrm>
            <a:off x="5993488" y="5150625"/>
            <a:ext cx="485700" cy="485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3</a:t>
            </a:r>
            <a:endParaRPr/>
          </a:p>
        </p:txBody>
      </p:sp>
      <p:sp>
        <p:nvSpPr>
          <p:cNvPr id="406" name="Google Shape;406;g1bc901b81b2_0_601"/>
          <p:cNvSpPr/>
          <p:nvPr/>
        </p:nvSpPr>
        <p:spPr>
          <a:xfrm>
            <a:off x="795988" y="3506863"/>
            <a:ext cx="540000" cy="540000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7" name="Google Shape;407;g1bc901b81b2_0_601"/>
          <p:cNvSpPr/>
          <p:nvPr/>
        </p:nvSpPr>
        <p:spPr>
          <a:xfrm>
            <a:off x="823138" y="3534163"/>
            <a:ext cx="485700" cy="485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5</a:t>
            </a:r>
            <a:endParaRPr/>
          </a:p>
        </p:txBody>
      </p:sp>
      <p:sp>
        <p:nvSpPr>
          <p:cNvPr id="408" name="Google Shape;408;g1bc901b81b2_0_601"/>
          <p:cNvSpPr/>
          <p:nvPr/>
        </p:nvSpPr>
        <p:spPr>
          <a:xfrm>
            <a:off x="4739288" y="2301750"/>
            <a:ext cx="540000" cy="540000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9" name="Google Shape;409;g1bc901b81b2_0_601"/>
          <p:cNvSpPr/>
          <p:nvPr/>
        </p:nvSpPr>
        <p:spPr>
          <a:xfrm>
            <a:off x="4766438" y="2329050"/>
            <a:ext cx="485700" cy="485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7</a:t>
            </a:r>
            <a:endParaRPr/>
          </a:p>
        </p:txBody>
      </p:sp>
      <p:sp>
        <p:nvSpPr>
          <p:cNvPr id="410" name="Google Shape;410;g1bc901b81b2_0_601"/>
          <p:cNvSpPr/>
          <p:nvPr/>
        </p:nvSpPr>
        <p:spPr>
          <a:xfrm>
            <a:off x="4182788" y="3553675"/>
            <a:ext cx="540000" cy="540000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11" name="Google Shape;411;g1bc901b81b2_0_601"/>
          <p:cNvSpPr/>
          <p:nvPr/>
        </p:nvSpPr>
        <p:spPr>
          <a:xfrm>
            <a:off x="4209938" y="3580975"/>
            <a:ext cx="485700" cy="4854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/>
              <a:t>s</a:t>
            </a:r>
            <a:r>
              <a:rPr lang="de-AT" baseline="-25000"/>
              <a:t>9</a:t>
            </a:r>
            <a:endParaRPr/>
          </a:p>
        </p:txBody>
      </p:sp>
      <p:cxnSp>
        <p:nvCxnSpPr>
          <p:cNvPr id="412" name="Google Shape;412;g1bc901b81b2_0_601"/>
          <p:cNvCxnSpPr>
            <a:endCxn id="407" idx="4"/>
          </p:cNvCxnSpPr>
          <p:nvPr/>
        </p:nvCxnSpPr>
        <p:spPr>
          <a:xfrm rot="10800000" flipH="1">
            <a:off x="1059688" y="4019563"/>
            <a:ext cx="6300" cy="11244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3" name="Google Shape;413;g1bc901b81b2_0_601"/>
          <p:cNvCxnSpPr/>
          <p:nvPr/>
        </p:nvCxnSpPr>
        <p:spPr>
          <a:xfrm rot="10800000" flipH="1">
            <a:off x="1062838" y="4011525"/>
            <a:ext cx="6300" cy="11244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4" name="Google Shape;414;g1bc901b81b2_0_601"/>
          <p:cNvCxnSpPr>
            <a:endCxn id="393" idx="2"/>
          </p:cNvCxnSpPr>
          <p:nvPr/>
        </p:nvCxnSpPr>
        <p:spPr>
          <a:xfrm rot="10800000" flipH="1">
            <a:off x="1274538" y="5393325"/>
            <a:ext cx="1242000" cy="132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g1bc901b81b2_0_601"/>
          <p:cNvCxnSpPr>
            <a:endCxn id="405" idx="2"/>
          </p:cNvCxnSpPr>
          <p:nvPr/>
        </p:nvCxnSpPr>
        <p:spPr>
          <a:xfrm>
            <a:off x="4735288" y="5382825"/>
            <a:ext cx="1258200" cy="105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g1bc901b81b2_0_601"/>
          <p:cNvCxnSpPr>
            <a:endCxn id="407" idx="5"/>
          </p:cNvCxnSpPr>
          <p:nvPr/>
        </p:nvCxnSpPr>
        <p:spPr>
          <a:xfrm rot="10800000">
            <a:off x="1237709" y="3948477"/>
            <a:ext cx="3282600" cy="12195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7" name="Google Shape;417;g1bc901b81b2_0_601"/>
          <p:cNvCxnSpPr>
            <a:endCxn id="411" idx="2"/>
          </p:cNvCxnSpPr>
          <p:nvPr/>
        </p:nvCxnSpPr>
        <p:spPr>
          <a:xfrm>
            <a:off x="3040538" y="3759775"/>
            <a:ext cx="1169400" cy="639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8" name="Google Shape;418;g1bc901b81b2_0_601"/>
          <p:cNvCxnSpPr>
            <a:endCxn id="393" idx="0"/>
          </p:cNvCxnSpPr>
          <p:nvPr/>
        </p:nvCxnSpPr>
        <p:spPr>
          <a:xfrm>
            <a:off x="2754288" y="3998325"/>
            <a:ext cx="5100" cy="11523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19" name="Google Shape;419;g1bc901b81b2_0_601"/>
          <p:cNvCxnSpPr>
            <a:endCxn id="377" idx="6"/>
          </p:cNvCxnSpPr>
          <p:nvPr/>
        </p:nvCxnSpPr>
        <p:spPr>
          <a:xfrm rot="10800000">
            <a:off x="2018816" y="2105754"/>
            <a:ext cx="842700" cy="2577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0" name="Google Shape;420;g1bc901b81b2_0_601"/>
          <p:cNvCxnSpPr>
            <a:stCxn id="399" idx="2"/>
            <a:endCxn id="407" idx="0"/>
          </p:cNvCxnSpPr>
          <p:nvPr/>
        </p:nvCxnSpPr>
        <p:spPr>
          <a:xfrm flipH="1">
            <a:off x="1066088" y="2576050"/>
            <a:ext cx="2010900" cy="9582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1" name="Google Shape;421;g1bc901b81b2_0_601"/>
          <p:cNvCxnSpPr>
            <a:endCxn id="409" idx="6"/>
          </p:cNvCxnSpPr>
          <p:nvPr/>
        </p:nvCxnSpPr>
        <p:spPr>
          <a:xfrm rot="10800000">
            <a:off x="5252138" y="2571750"/>
            <a:ext cx="2609700" cy="17250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2" name="Google Shape;422;g1bc901b81b2_0_601"/>
          <p:cNvCxnSpPr>
            <a:endCxn id="405" idx="0"/>
          </p:cNvCxnSpPr>
          <p:nvPr/>
        </p:nvCxnSpPr>
        <p:spPr>
          <a:xfrm>
            <a:off x="6146038" y="4039125"/>
            <a:ext cx="90300" cy="111150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3" name="Google Shape;423;g1bc901b81b2_0_601"/>
          <p:cNvCxnSpPr>
            <a:stCxn id="403" idx="1"/>
            <a:endCxn id="411" idx="6"/>
          </p:cNvCxnSpPr>
          <p:nvPr/>
        </p:nvCxnSpPr>
        <p:spPr>
          <a:xfrm rot="10800000">
            <a:off x="4695688" y="3823675"/>
            <a:ext cx="1227000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4" name="Google Shape;424;g1bc901b81b2_0_601"/>
          <p:cNvCxnSpPr/>
          <p:nvPr/>
        </p:nvCxnSpPr>
        <p:spPr>
          <a:xfrm rot="10800000" flipH="1">
            <a:off x="1263363" y="5404500"/>
            <a:ext cx="1242000" cy="132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5" name="Google Shape;425;g1bc901b81b2_0_601"/>
          <p:cNvCxnSpPr/>
          <p:nvPr/>
        </p:nvCxnSpPr>
        <p:spPr>
          <a:xfrm rot="10800000">
            <a:off x="1226534" y="3959652"/>
            <a:ext cx="3282600" cy="12195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6" name="Google Shape;426;g1bc901b81b2_0_601"/>
          <p:cNvCxnSpPr/>
          <p:nvPr/>
        </p:nvCxnSpPr>
        <p:spPr>
          <a:xfrm>
            <a:off x="2743113" y="4009500"/>
            <a:ext cx="5100" cy="11523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7" name="Google Shape;427;g1bc901b81b2_0_601"/>
          <p:cNvCxnSpPr/>
          <p:nvPr/>
        </p:nvCxnSpPr>
        <p:spPr>
          <a:xfrm rot="10800000">
            <a:off x="2007641" y="2116929"/>
            <a:ext cx="842700" cy="2577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8" name="Google Shape;428;g1bc901b81b2_0_601"/>
          <p:cNvCxnSpPr/>
          <p:nvPr/>
        </p:nvCxnSpPr>
        <p:spPr>
          <a:xfrm flipH="1">
            <a:off x="1054913" y="2587225"/>
            <a:ext cx="2010900" cy="9582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29" name="Google Shape;429;g1bc901b81b2_0_601"/>
          <p:cNvCxnSpPr/>
          <p:nvPr/>
        </p:nvCxnSpPr>
        <p:spPr>
          <a:xfrm rot="10800000">
            <a:off x="5240963" y="2582925"/>
            <a:ext cx="2609700" cy="17250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0" name="Google Shape;430;g1bc901b81b2_0_601"/>
          <p:cNvCxnSpPr/>
          <p:nvPr/>
        </p:nvCxnSpPr>
        <p:spPr>
          <a:xfrm>
            <a:off x="6134863" y="4050300"/>
            <a:ext cx="90300" cy="11115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1" name="Google Shape;431;g1bc901b81b2_0_601"/>
          <p:cNvCxnSpPr/>
          <p:nvPr/>
        </p:nvCxnSpPr>
        <p:spPr>
          <a:xfrm rot="10800000">
            <a:off x="4684513" y="3834850"/>
            <a:ext cx="1227000" cy="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2" name="Google Shape;432;g1bc901b81b2_0_601"/>
          <p:cNvCxnSpPr/>
          <p:nvPr/>
        </p:nvCxnSpPr>
        <p:spPr>
          <a:xfrm>
            <a:off x="3027463" y="3759775"/>
            <a:ext cx="1169400" cy="639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3" name="Google Shape;433;g1bc901b81b2_0_601"/>
          <p:cNvCxnSpPr>
            <a:stCxn id="393" idx="3"/>
            <a:endCxn id="391" idx="2"/>
          </p:cNvCxnSpPr>
          <p:nvPr/>
        </p:nvCxnSpPr>
        <p:spPr>
          <a:xfrm rot="5400000">
            <a:off x="1804967" y="4826040"/>
            <a:ext cx="43800" cy="1521600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4" name="Google Shape;434;g1bc901b81b2_0_601"/>
          <p:cNvCxnSpPr>
            <a:stCxn id="393" idx="6"/>
            <a:endCxn id="397" idx="3"/>
          </p:cNvCxnSpPr>
          <p:nvPr/>
        </p:nvCxnSpPr>
        <p:spPr>
          <a:xfrm rot="10800000">
            <a:off x="2983038" y="3767325"/>
            <a:ext cx="19200" cy="1626000"/>
          </a:xfrm>
          <a:prstGeom prst="curvedConnector3">
            <a:avLst>
              <a:gd name="adj1" fmla="val -124023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5" name="Google Shape;435;g1bc901b81b2_0_601"/>
          <p:cNvCxnSpPr>
            <a:stCxn id="405" idx="6"/>
            <a:endCxn id="401" idx="2"/>
          </p:cNvCxnSpPr>
          <p:nvPr/>
        </p:nvCxnSpPr>
        <p:spPr>
          <a:xfrm rot="10800000" flipH="1">
            <a:off x="6479188" y="4769925"/>
            <a:ext cx="1381500" cy="6234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6" name="Google Shape;436;g1bc901b81b2_0_601"/>
          <p:cNvCxnSpPr>
            <a:stCxn id="405" idx="4"/>
            <a:endCxn id="391" idx="2"/>
          </p:cNvCxnSpPr>
          <p:nvPr/>
        </p:nvCxnSpPr>
        <p:spPr>
          <a:xfrm rot="5400000" flipH="1">
            <a:off x="3637588" y="3037275"/>
            <a:ext cx="27300" cy="5170200"/>
          </a:xfrm>
          <a:prstGeom prst="curvedConnector3">
            <a:avLst>
              <a:gd name="adj1" fmla="val -217582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7" name="Google Shape;437;g1bc901b81b2_0_601"/>
          <p:cNvCxnSpPr>
            <a:stCxn id="409" idx="2"/>
            <a:endCxn id="399" idx="3"/>
          </p:cNvCxnSpPr>
          <p:nvPr/>
        </p:nvCxnSpPr>
        <p:spPr>
          <a:xfrm rot="10800000">
            <a:off x="3300638" y="2360550"/>
            <a:ext cx="1465800" cy="211200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8" name="Google Shape;438;g1bc901b81b2_0_601"/>
          <p:cNvCxnSpPr>
            <a:stCxn id="407" idx="6"/>
            <a:endCxn id="397" idx="1"/>
          </p:cNvCxnSpPr>
          <p:nvPr/>
        </p:nvCxnSpPr>
        <p:spPr>
          <a:xfrm rot="10800000" flipH="1">
            <a:off x="1308838" y="3767263"/>
            <a:ext cx="1227000" cy="96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39" name="Google Shape;439;g1bc901b81b2_0_601"/>
          <p:cNvCxnSpPr>
            <a:stCxn id="407" idx="7"/>
            <a:endCxn id="399" idx="2"/>
          </p:cNvCxnSpPr>
          <p:nvPr/>
        </p:nvCxnSpPr>
        <p:spPr>
          <a:xfrm rot="-5400000">
            <a:off x="1642709" y="2170948"/>
            <a:ext cx="1029300" cy="1839300"/>
          </a:xfrm>
          <a:prstGeom prst="curvedConnector3">
            <a:avLst>
              <a:gd name="adj1" fmla="val 232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40" name="Google Shape;440;g1bc901b81b2_0_601"/>
          <p:cNvCxnSpPr>
            <a:stCxn id="411" idx="4"/>
            <a:endCxn id="395" idx="0"/>
          </p:cNvCxnSpPr>
          <p:nvPr/>
        </p:nvCxnSpPr>
        <p:spPr>
          <a:xfrm rot="-5400000" flipH="1">
            <a:off x="3912788" y="4606375"/>
            <a:ext cx="1111500" cy="315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41" name="Google Shape;441;g1bc901b81b2_0_601"/>
          <p:cNvCxnSpPr>
            <a:stCxn id="411" idx="5"/>
            <a:endCxn id="403" idx="2"/>
          </p:cNvCxnSpPr>
          <p:nvPr/>
        </p:nvCxnSpPr>
        <p:spPr>
          <a:xfrm rot="-5400000" flipH="1">
            <a:off x="5363409" y="3256390"/>
            <a:ext cx="43800" cy="1521600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42" name="Google Shape;442;g1bc901b81b2_0_601"/>
          <p:cNvCxnSpPr/>
          <p:nvPr/>
        </p:nvCxnSpPr>
        <p:spPr>
          <a:xfrm>
            <a:off x="4740451" y="5398075"/>
            <a:ext cx="1258200" cy="1050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g1bc901b81b2_0_601"/>
          <p:cNvCxnSpPr/>
          <p:nvPr/>
        </p:nvCxnSpPr>
        <p:spPr>
          <a:xfrm rot="5400000">
            <a:off x="1810130" y="4841290"/>
            <a:ext cx="43800" cy="1521600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44" name="Google Shape;444;g1bc901b81b2_0_601"/>
          <p:cNvCxnSpPr>
            <a:stCxn id="393" idx="6"/>
            <a:endCxn id="397" idx="3"/>
          </p:cNvCxnSpPr>
          <p:nvPr/>
        </p:nvCxnSpPr>
        <p:spPr>
          <a:xfrm rot="10800000">
            <a:off x="2983038" y="3767325"/>
            <a:ext cx="19200" cy="1626000"/>
          </a:xfrm>
          <a:prstGeom prst="curvedConnector3">
            <a:avLst>
              <a:gd name="adj1" fmla="val -124023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45" name="Google Shape;445;g1bc901b81b2_0_601"/>
          <p:cNvCxnSpPr/>
          <p:nvPr/>
        </p:nvCxnSpPr>
        <p:spPr>
          <a:xfrm rot="10800000" flipH="1">
            <a:off x="6484351" y="4785175"/>
            <a:ext cx="1381500" cy="6234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46" name="Google Shape;446;g1bc901b81b2_0_601"/>
          <p:cNvCxnSpPr/>
          <p:nvPr/>
        </p:nvCxnSpPr>
        <p:spPr>
          <a:xfrm rot="5400000" flipH="1">
            <a:off x="3642751" y="3052525"/>
            <a:ext cx="27300" cy="5170200"/>
          </a:xfrm>
          <a:prstGeom prst="curvedConnector3">
            <a:avLst>
              <a:gd name="adj1" fmla="val -21758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47" name="Google Shape;447;g1bc901b81b2_0_601"/>
          <p:cNvCxnSpPr/>
          <p:nvPr/>
        </p:nvCxnSpPr>
        <p:spPr>
          <a:xfrm rot="10800000">
            <a:off x="3305801" y="2375800"/>
            <a:ext cx="1465800" cy="211200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48" name="Google Shape;448;g1bc901b81b2_0_601"/>
          <p:cNvCxnSpPr/>
          <p:nvPr/>
        </p:nvCxnSpPr>
        <p:spPr>
          <a:xfrm rot="10800000" flipH="1">
            <a:off x="1314001" y="3782513"/>
            <a:ext cx="1227000" cy="96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49" name="Google Shape;449;g1bc901b81b2_0_601"/>
          <p:cNvCxnSpPr/>
          <p:nvPr/>
        </p:nvCxnSpPr>
        <p:spPr>
          <a:xfrm rot="-5400000">
            <a:off x="1647871" y="2186198"/>
            <a:ext cx="1029300" cy="1839300"/>
          </a:xfrm>
          <a:prstGeom prst="curvedConnector3">
            <a:avLst>
              <a:gd name="adj1" fmla="val 2324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0" name="Google Shape;450;g1bc901b81b2_0_601"/>
          <p:cNvCxnSpPr/>
          <p:nvPr/>
        </p:nvCxnSpPr>
        <p:spPr>
          <a:xfrm rot="-5400000" flipH="1">
            <a:off x="5368571" y="3271640"/>
            <a:ext cx="43800" cy="1521600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51" name="Google Shape;451;g1bc901b81b2_0_601"/>
          <p:cNvCxnSpPr/>
          <p:nvPr/>
        </p:nvCxnSpPr>
        <p:spPr>
          <a:xfrm rot="-5400000" flipH="1">
            <a:off x="3904538" y="4591175"/>
            <a:ext cx="1111500" cy="31500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2" name="Google Shape;452;g1bc901b81b2_0_601"/>
          <p:cNvSpPr txBox="1"/>
          <p:nvPr/>
        </p:nvSpPr>
        <p:spPr>
          <a:xfrm>
            <a:off x="1732463" y="5404500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a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453" name="Google Shape;453;g1bc901b81b2_0_601"/>
          <p:cNvSpPr txBox="1"/>
          <p:nvPr/>
        </p:nvSpPr>
        <p:spPr>
          <a:xfrm>
            <a:off x="7179938" y="5232550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a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454" name="Google Shape;454;g1bc901b81b2_0_601"/>
          <p:cNvSpPr txBox="1"/>
          <p:nvPr/>
        </p:nvSpPr>
        <p:spPr>
          <a:xfrm>
            <a:off x="3885963" y="2077088"/>
            <a:ext cx="54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a, b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455" name="Google Shape;455;g1bc901b81b2_0_601"/>
          <p:cNvSpPr txBox="1"/>
          <p:nvPr/>
        </p:nvSpPr>
        <p:spPr>
          <a:xfrm>
            <a:off x="4444538" y="4420250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a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456" name="Google Shape;456;g1bc901b81b2_0_601"/>
          <p:cNvSpPr txBox="1"/>
          <p:nvPr/>
        </p:nvSpPr>
        <p:spPr>
          <a:xfrm>
            <a:off x="1720313" y="3668425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a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457" name="Google Shape;457;g1bc901b81b2_0_601"/>
          <p:cNvSpPr txBox="1"/>
          <p:nvPr/>
        </p:nvSpPr>
        <p:spPr>
          <a:xfrm>
            <a:off x="3526513" y="6205775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b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458" name="Google Shape;458;g1bc901b81b2_0_601"/>
          <p:cNvSpPr txBox="1"/>
          <p:nvPr/>
        </p:nvSpPr>
        <p:spPr>
          <a:xfrm>
            <a:off x="5107113" y="3904363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b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459" name="Google Shape;459;g1bc901b81b2_0_601"/>
          <p:cNvSpPr txBox="1"/>
          <p:nvPr/>
        </p:nvSpPr>
        <p:spPr>
          <a:xfrm>
            <a:off x="2105063" y="2940413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b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460" name="Google Shape;460;g1bc901b81b2_0_601"/>
          <p:cNvSpPr txBox="1"/>
          <p:nvPr/>
        </p:nvSpPr>
        <p:spPr>
          <a:xfrm>
            <a:off x="3307013" y="4238150"/>
            <a:ext cx="372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de-AT" sz="1600" b="1">
                <a:solidFill>
                  <a:schemeClr val="accent2"/>
                </a:solidFill>
              </a:rPr>
              <a:t>b</a:t>
            </a:r>
            <a:endParaRPr sz="1600" b="1" baseline="-25000">
              <a:solidFill>
                <a:schemeClr val="accent2"/>
              </a:solidFill>
            </a:endParaRPr>
          </a:p>
        </p:txBody>
      </p:sp>
      <p:sp>
        <p:nvSpPr>
          <p:cNvPr id="461" name="Google Shape;461;g1bc901b81b2_0_601"/>
          <p:cNvSpPr txBox="1"/>
          <p:nvPr/>
        </p:nvSpPr>
        <p:spPr>
          <a:xfrm>
            <a:off x="7110938" y="4972488"/>
            <a:ext cx="441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4500"/>
              <a:t>X</a:t>
            </a:r>
            <a:endParaRPr sz="4500"/>
          </a:p>
        </p:txBody>
      </p:sp>
      <p:sp>
        <p:nvSpPr>
          <p:cNvPr id="462" name="Google Shape;462;g1bc901b81b2_0_601"/>
          <p:cNvSpPr txBox="1"/>
          <p:nvPr/>
        </p:nvSpPr>
        <p:spPr>
          <a:xfrm>
            <a:off x="2070563" y="2833238"/>
            <a:ext cx="441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4500"/>
              <a:t>X</a:t>
            </a:r>
            <a:endParaRPr sz="4500"/>
          </a:p>
        </p:txBody>
      </p:sp>
      <p:sp>
        <p:nvSpPr>
          <p:cNvPr id="463" name="Google Shape;463;g1bc901b81b2_0_601"/>
          <p:cNvSpPr txBox="1"/>
          <p:nvPr/>
        </p:nvSpPr>
        <p:spPr>
          <a:xfrm>
            <a:off x="3885951" y="1831925"/>
            <a:ext cx="441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4500"/>
              <a:t>X</a:t>
            </a:r>
            <a:endParaRPr sz="4500"/>
          </a:p>
        </p:txBody>
      </p:sp>
      <p:pic>
        <p:nvPicPr>
          <p:cNvPr id="464" name="Google Shape;464;g1bc901b81b2_0_6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2283" y="3616738"/>
            <a:ext cx="2851236" cy="252759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bc901b81b2_0_601"/>
          <p:cNvSpPr txBox="1"/>
          <p:nvPr/>
        </p:nvSpPr>
        <p:spPr>
          <a:xfrm>
            <a:off x="9874188" y="3942175"/>
            <a:ext cx="6111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/>
              <a:t>s</a:t>
            </a:r>
            <a:r>
              <a:rPr lang="de-AT" sz="2000" baseline="-25000"/>
              <a:t>1</a:t>
            </a:r>
            <a:r>
              <a:rPr lang="de-AT" sz="2000"/>
              <a:t> :</a:t>
            </a:r>
            <a:endParaRPr sz="2000"/>
          </a:p>
          <a:p>
            <a:r>
              <a:rPr lang="de-AT" sz="2000"/>
              <a:t>s</a:t>
            </a:r>
            <a:r>
              <a:rPr lang="de-AT" sz="2000" baseline="-25000"/>
              <a:t>3</a:t>
            </a:r>
            <a:r>
              <a:rPr lang="de-AT" sz="2000"/>
              <a:t> :</a:t>
            </a:r>
            <a:endParaRPr sz="2000"/>
          </a:p>
          <a:p>
            <a:r>
              <a:rPr lang="de-AT" sz="2000"/>
              <a:t>s</a:t>
            </a:r>
            <a:r>
              <a:rPr lang="de-AT" sz="2000" baseline="-25000"/>
              <a:t>5</a:t>
            </a:r>
            <a:r>
              <a:rPr lang="de-AT" sz="2000"/>
              <a:t> :</a:t>
            </a:r>
            <a:endParaRPr sz="2000"/>
          </a:p>
          <a:p>
            <a:r>
              <a:rPr lang="de-AT" sz="2000"/>
              <a:t>s</a:t>
            </a:r>
            <a:r>
              <a:rPr lang="de-AT" sz="2000" baseline="-25000"/>
              <a:t>9</a:t>
            </a:r>
            <a:r>
              <a:rPr lang="de-AT" sz="2000"/>
              <a:t> :</a:t>
            </a:r>
            <a:endParaRPr sz="2000"/>
          </a:p>
        </p:txBody>
      </p:sp>
      <p:sp>
        <p:nvSpPr>
          <p:cNvPr id="466" name="Google Shape;466;g1bc901b81b2_0_601"/>
          <p:cNvSpPr txBox="1"/>
          <p:nvPr/>
        </p:nvSpPr>
        <p:spPr>
          <a:xfrm>
            <a:off x="10485288" y="3906325"/>
            <a:ext cx="372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 b="1">
                <a:solidFill>
                  <a:schemeClr val="accent2"/>
                </a:solidFill>
              </a:rPr>
              <a:t>a</a:t>
            </a:r>
            <a:endParaRPr sz="2000" b="1">
              <a:solidFill>
                <a:schemeClr val="accent2"/>
              </a:solidFill>
            </a:endParaRPr>
          </a:p>
          <a:p>
            <a:endParaRPr sz="2000" b="1">
              <a:solidFill>
                <a:schemeClr val="accent2"/>
              </a:solidFill>
            </a:endParaRPr>
          </a:p>
          <a:p>
            <a:r>
              <a:rPr lang="de-AT" sz="2000" b="1">
                <a:solidFill>
                  <a:schemeClr val="accent2"/>
                </a:solidFill>
              </a:rPr>
              <a:t>a</a:t>
            </a:r>
            <a:endParaRPr sz="2000" b="1">
              <a:solidFill>
                <a:schemeClr val="accent2"/>
              </a:solidFill>
            </a:endParaRPr>
          </a:p>
          <a:p>
            <a:r>
              <a:rPr lang="de-AT" sz="2000" b="1">
                <a:solidFill>
                  <a:schemeClr val="accent2"/>
                </a:solidFill>
              </a:rPr>
              <a:t>a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467" name="Google Shape;467;g1bc901b81b2_0_601"/>
          <p:cNvSpPr txBox="1"/>
          <p:nvPr/>
        </p:nvSpPr>
        <p:spPr>
          <a:xfrm>
            <a:off x="10649338" y="3906325"/>
            <a:ext cx="372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 b="1">
                <a:solidFill>
                  <a:schemeClr val="accent2"/>
                </a:solidFill>
              </a:rPr>
              <a:t>,</a:t>
            </a:r>
            <a:endParaRPr sz="2000" b="1">
              <a:solidFill>
                <a:schemeClr val="accent2"/>
              </a:solidFill>
            </a:endParaRPr>
          </a:p>
          <a:p>
            <a:endParaRPr sz="2000" b="1">
              <a:solidFill>
                <a:schemeClr val="accent2"/>
              </a:solidFill>
            </a:endParaRPr>
          </a:p>
          <a:p>
            <a:r>
              <a:rPr lang="de-AT" sz="2000" b="1">
                <a:solidFill>
                  <a:schemeClr val="accent2"/>
                </a:solidFill>
              </a:rPr>
              <a:t>,</a:t>
            </a:r>
            <a:endParaRPr sz="2000" b="1">
              <a:solidFill>
                <a:schemeClr val="accent2"/>
              </a:solidFill>
            </a:endParaRPr>
          </a:p>
          <a:p>
            <a:r>
              <a:rPr lang="de-AT" sz="2000" b="1">
                <a:solidFill>
                  <a:schemeClr val="accent2"/>
                </a:solidFill>
              </a:rPr>
              <a:t>,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468" name="Google Shape;468;g1bc901b81b2_0_601"/>
          <p:cNvSpPr txBox="1"/>
          <p:nvPr/>
        </p:nvSpPr>
        <p:spPr>
          <a:xfrm>
            <a:off x="10904288" y="3906325"/>
            <a:ext cx="3726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de-AT" sz="2000" b="1">
                <a:solidFill>
                  <a:schemeClr val="accent2"/>
                </a:solidFill>
              </a:rPr>
              <a:t>b</a:t>
            </a:r>
            <a:endParaRPr sz="2000" b="1">
              <a:solidFill>
                <a:schemeClr val="accent2"/>
              </a:solidFill>
            </a:endParaRPr>
          </a:p>
          <a:p>
            <a:r>
              <a:rPr lang="de-AT" sz="2000" b="1">
                <a:solidFill>
                  <a:schemeClr val="accent2"/>
                </a:solidFill>
              </a:rPr>
              <a:t>b</a:t>
            </a:r>
            <a:endParaRPr sz="2000" b="1">
              <a:solidFill>
                <a:schemeClr val="accent2"/>
              </a:solidFill>
            </a:endParaRPr>
          </a:p>
          <a:p>
            <a:endParaRPr sz="2000" b="1">
              <a:solidFill>
                <a:schemeClr val="accent2"/>
              </a:solidFill>
            </a:endParaRPr>
          </a:p>
          <a:p>
            <a:r>
              <a:rPr lang="de-AT" sz="2000" b="1">
                <a:solidFill>
                  <a:schemeClr val="accent2"/>
                </a:solidFill>
              </a:rPr>
              <a:t>b</a:t>
            </a:r>
            <a:endParaRPr sz="2000" b="1">
              <a:solidFill>
                <a:schemeClr val="accent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74A72-FB7C-63B4-C5BB-BCC3BF46F258}"/>
              </a:ext>
            </a:extLst>
          </p:cNvPr>
          <p:cNvSpPr txBox="1"/>
          <p:nvPr/>
        </p:nvSpPr>
        <p:spPr>
          <a:xfrm>
            <a:off x="217756" y="6991792"/>
            <a:ext cx="1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Thomas, </a:t>
            </a:r>
            <a:r>
              <a:rPr lang="en-GB" sz="1800" i="1" dirty="0"/>
              <a:t>On the synthesis of strategies in infinite games, </a:t>
            </a:r>
            <a:r>
              <a:rPr lang="en-GB" sz="1800" dirty="0"/>
              <a:t>STACS 1995</a:t>
            </a:r>
          </a:p>
        </p:txBody>
      </p:sp>
    </p:spTree>
    <p:extLst>
      <p:ext uri="{BB962C8B-B14F-4D97-AF65-F5344CB8AC3E}">
        <p14:creationId xmlns:p14="http://schemas.microsoft.com/office/powerpoint/2010/main" val="360229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5"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7" fill="hold">
                      <p:stCondLst>
                        <p:cond delay="indefinite"/>
                      </p:stCondLst>
                      <p:childTnLst>
                        <p:par>
                          <p:cTn id="258" fill="hold">
                            <p:stCondLst>
                              <p:cond delay="0"/>
                            </p:stCondLst>
                            <p:childTnLst>
                              <p:par>
                                <p:cTn id="2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bd681ff940_0_4"/>
          <p:cNvSpPr txBox="1">
            <a:spLocks noGrp="1"/>
          </p:cNvSpPr>
          <p:nvPr>
            <p:ph type="title"/>
          </p:nvPr>
        </p:nvSpPr>
        <p:spPr>
          <a:xfrm>
            <a:off x="885139" y="885988"/>
            <a:ext cx="11939111" cy="76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/>
              <a:t>Shield Synthesis  -  Delayed Safety Games</a:t>
            </a:r>
            <a:endParaRPr/>
          </a:p>
        </p:txBody>
      </p:sp>
      <p:sp>
        <p:nvSpPr>
          <p:cNvPr id="480" name="Google Shape;480;g1bd681ff940_0_4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8</a:t>
            </a:fld>
            <a:endParaRPr/>
          </a:p>
        </p:txBody>
      </p:sp>
      <p:sp>
        <p:nvSpPr>
          <p:cNvPr id="484" name="Google Shape;484;g1bd681ff940_0_4"/>
          <p:cNvSpPr/>
          <p:nvPr/>
        </p:nvSpPr>
        <p:spPr>
          <a:xfrm>
            <a:off x="8420512" y="2015097"/>
            <a:ext cx="1573166" cy="347984"/>
          </a:xfrm>
          <a:prstGeom prst="roundRect">
            <a:avLst>
              <a:gd name="adj" fmla="val 16667"/>
            </a:avLst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1bd681ff940_0_4"/>
          <p:cNvSpPr/>
          <p:nvPr/>
        </p:nvSpPr>
        <p:spPr>
          <a:xfrm>
            <a:off x="10817416" y="2015079"/>
            <a:ext cx="1579800" cy="347984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9" dirty="0">
                <a:solidFill>
                  <a:srgbClr val="0F0F0F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1809" dirty="0">
              <a:solidFill>
                <a:srgbClr val="0F0F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g1bd681ff940_0_4"/>
          <p:cNvCxnSpPr>
            <a:stCxn id="484" idx="0"/>
            <a:endCxn id="485" idx="0"/>
          </p:cNvCxnSpPr>
          <p:nvPr/>
        </p:nvCxnSpPr>
        <p:spPr>
          <a:xfrm rot="-5400000" flipH="1">
            <a:off x="10406946" y="815246"/>
            <a:ext cx="603" cy="2400306"/>
          </a:xfrm>
          <a:prstGeom prst="curvedConnector3">
            <a:avLst>
              <a:gd name="adj1" fmla="val -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487" name="Google Shape;487;g1bd681ff940_0_4"/>
          <p:cNvSpPr txBox="1"/>
          <p:nvPr/>
        </p:nvSpPr>
        <p:spPr>
          <a:xfrm>
            <a:off x="9670610" y="1167220"/>
            <a:ext cx="1747761" cy="64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pPr algn="ctr"/>
            <a:r>
              <a:rPr lang="de-AT" sz="1809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delayed</a:t>
            </a:r>
            <a:endParaRPr sz="1809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de-AT" sz="1809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9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g1bd681ff940_0_4"/>
          <p:cNvCxnSpPr>
            <a:stCxn id="485" idx="2"/>
            <a:endCxn id="484" idx="2"/>
          </p:cNvCxnSpPr>
          <p:nvPr/>
        </p:nvCxnSpPr>
        <p:spPr>
          <a:xfrm rot="5400000">
            <a:off x="10406861" y="1163212"/>
            <a:ext cx="603" cy="2400306"/>
          </a:xfrm>
          <a:prstGeom prst="curvedConnector3">
            <a:avLst>
              <a:gd name="adj1" fmla="val 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489" name="Google Shape;489;g1bd681ff940_0_4"/>
          <p:cNvSpPr txBox="1"/>
          <p:nvPr/>
        </p:nvSpPr>
        <p:spPr>
          <a:xfrm>
            <a:off x="10068352" y="2521734"/>
            <a:ext cx="952282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sz="1809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bd681ff940_0_4"/>
          <p:cNvSpPr/>
          <p:nvPr/>
        </p:nvSpPr>
        <p:spPr>
          <a:xfrm>
            <a:off x="8420512" y="1721521"/>
            <a:ext cx="374520" cy="225556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1bd681ff940_0_4"/>
          <p:cNvSpPr/>
          <p:nvPr/>
        </p:nvSpPr>
        <p:spPr>
          <a:xfrm>
            <a:off x="12513632" y="1707041"/>
            <a:ext cx="449304" cy="278629"/>
          </a:xfrm>
          <a:prstGeom prst="ellipse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bd681ff940_0_4"/>
          <p:cNvSpPr txBox="1"/>
          <p:nvPr/>
        </p:nvSpPr>
        <p:spPr>
          <a:xfrm>
            <a:off x="7643061" y="1694236"/>
            <a:ext cx="797288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1bd681ff940_0_4"/>
          <p:cNvSpPr txBox="1"/>
          <p:nvPr/>
        </p:nvSpPr>
        <p:spPr>
          <a:xfrm>
            <a:off x="11716254" y="1696069"/>
            <a:ext cx="797288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1bd681ff940_0_4"/>
          <p:cNvSpPr/>
          <p:nvPr/>
        </p:nvSpPr>
        <p:spPr>
          <a:xfrm>
            <a:off x="2529423" y="1888512"/>
            <a:ext cx="542783" cy="542783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600"/>
            </a:pPr>
            <a:endParaRPr sz="1608" baseline="-25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1bd681ff940_0_4" descr="Accident Background PNG | PNG All"/>
          <p:cNvPicPr preferRelativeResize="0"/>
          <p:nvPr/>
        </p:nvPicPr>
        <p:blipFill rotWithShape="1">
          <a:blip r:embed="rId4">
            <a:alphaModFix/>
          </a:blip>
          <a:srcRect r="4970" b="29542"/>
          <a:stretch/>
        </p:blipFill>
        <p:spPr>
          <a:xfrm>
            <a:off x="1209587" y="1500565"/>
            <a:ext cx="1255366" cy="93077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bd681ff940_0_4"/>
          <p:cNvSpPr/>
          <p:nvPr/>
        </p:nvSpPr>
        <p:spPr>
          <a:xfrm>
            <a:off x="1858153" y="521549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496" name="Google Shape;496;g1bd681ff940_0_4"/>
          <p:cNvSpPr/>
          <p:nvPr/>
        </p:nvSpPr>
        <p:spPr>
          <a:xfrm>
            <a:off x="1889815" y="524790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0</a:t>
            </a:r>
            <a:endParaRPr sz="1407"/>
          </a:p>
        </p:txBody>
      </p:sp>
      <p:sp>
        <p:nvSpPr>
          <p:cNvPr id="497" name="Google Shape;497;g1bd681ff940_0_4"/>
          <p:cNvSpPr/>
          <p:nvPr/>
        </p:nvSpPr>
        <p:spPr>
          <a:xfrm>
            <a:off x="3545202" y="5193025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498" name="Google Shape;498;g1bd681ff940_0_4"/>
          <p:cNvSpPr/>
          <p:nvPr/>
        </p:nvSpPr>
        <p:spPr>
          <a:xfrm>
            <a:off x="3572492" y="5220466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1</a:t>
            </a:r>
            <a:endParaRPr sz="1407"/>
          </a:p>
        </p:txBody>
      </p:sp>
      <p:sp>
        <p:nvSpPr>
          <p:cNvPr id="499" name="Google Shape;499;g1bd681ff940_0_4"/>
          <p:cNvSpPr/>
          <p:nvPr/>
        </p:nvSpPr>
        <p:spPr>
          <a:xfrm>
            <a:off x="5294069" y="521549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0" name="Google Shape;500;g1bd681ff940_0_4"/>
          <p:cNvSpPr/>
          <p:nvPr/>
        </p:nvSpPr>
        <p:spPr>
          <a:xfrm>
            <a:off x="5325731" y="524790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2</a:t>
            </a:r>
            <a:endParaRPr sz="1407"/>
          </a:p>
        </p:txBody>
      </p:sp>
      <p:sp>
        <p:nvSpPr>
          <p:cNvPr id="501" name="Google Shape;501;g1bd681ff940_0_4"/>
          <p:cNvSpPr/>
          <p:nvPr/>
        </p:nvSpPr>
        <p:spPr>
          <a:xfrm>
            <a:off x="3560280" y="358111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2" name="Google Shape;502;g1bd681ff940_0_4"/>
          <p:cNvSpPr/>
          <p:nvPr/>
        </p:nvSpPr>
        <p:spPr>
          <a:xfrm>
            <a:off x="3591942" y="361352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4</a:t>
            </a:r>
            <a:endParaRPr sz="1407"/>
          </a:p>
        </p:txBody>
      </p:sp>
      <p:sp>
        <p:nvSpPr>
          <p:cNvPr id="503" name="Google Shape;503;g1bd681ff940_0_4"/>
          <p:cNvSpPr/>
          <p:nvPr/>
        </p:nvSpPr>
        <p:spPr>
          <a:xfrm>
            <a:off x="3879517" y="2167187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4" name="Google Shape;504;g1bd681ff940_0_4"/>
          <p:cNvSpPr/>
          <p:nvPr/>
        </p:nvSpPr>
        <p:spPr>
          <a:xfrm>
            <a:off x="3911179" y="2199603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6</a:t>
            </a:r>
            <a:endParaRPr sz="1407"/>
          </a:p>
        </p:txBody>
      </p:sp>
      <p:sp>
        <p:nvSpPr>
          <p:cNvPr id="505" name="Google Shape;505;g1bd681ff940_0_4"/>
          <p:cNvSpPr/>
          <p:nvPr/>
        </p:nvSpPr>
        <p:spPr>
          <a:xfrm>
            <a:off x="8687894" y="437238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6" name="Google Shape;506;g1bd681ff940_0_4"/>
          <p:cNvSpPr/>
          <p:nvPr/>
        </p:nvSpPr>
        <p:spPr>
          <a:xfrm>
            <a:off x="8719556" y="440479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8</a:t>
            </a:r>
            <a:endParaRPr sz="1407"/>
          </a:p>
        </p:txBody>
      </p:sp>
      <p:sp>
        <p:nvSpPr>
          <p:cNvPr id="507" name="Google Shape;507;g1bd681ff940_0_4"/>
          <p:cNvSpPr/>
          <p:nvPr/>
        </p:nvSpPr>
        <p:spPr>
          <a:xfrm>
            <a:off x="6964533" y="3637752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8" name="Google Shape;508;g1bd681ff940_0_4"/>
          <p:cNvSpPr/>
          <p:nvPr/>
        </p:nvSpPr>
        <p:spPr>
          <a:xfrm>
            <a:off x="6996195" y="3670168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10</a:t>
            </a:r>
            <a:endParaRPr sz="1407"/>
          </a:p>
        </p:txBody>
      </p:sp>
      <p:sp>
        <p:nvSpPr>
          <p:cNvPr id="509" name="Google Shape;509;g1bd681ff940_0_4"/>
          <p:cNvSpPr/>
          <p:nvPr/>
        </p:nvSpPr>
        <p:spPr>
          <a:xfrm>
            <a:off x="7040070" y="5193025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0" name="Google Shape;510;g1bd681ff940_0_4"/>
          <p:cNvSpPr/>
          <p:nvPr/>
        </p:nvSpPr>
        <p:spPr>
          <a:xfrm>
            <a:off x="7067360" y="5220466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3</a:t>
            </a:r>
            <a:endParaRPr sz="1407"/>
          </a:p>
        </p:txBody>
      </p:sp>
      <p:sp>
        <p:nvSpPr>
          <p:cNvPr id="511" name="Google Shape;511;g1bd681ff940_0_4"/>
          <p:cNvSpPr/>
          <p:nvPr/>
        </p:nvSpPr>
        <p:spPr>
          <a:xfrm>
            <a:off x="1843076" y="3568233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2" name="Google Shape;512;g1bd681ff940_0_4"/>
          <p:cNvSpPr/>
          <p:nvPr/>
        </p:nvSpPr>
        <p:spPr>
          <a:xfrm>
            <a:off x="1870366" y="3595674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5</a:t>
            </a:r>
            <a:endParaRPr sz="1407"/>
          </a:p>
        </p:txBody>
      </p:sp>
      <p:sp>
        <p:nvSpPr>
          <p:cNvPr id="513" name="Google Shape;513;g1bd681ff940_0_4"/>
          <p:cNvSpPr/>
          <p:nvPr/>
        </p:nvSpPr>
        <p:spPr>
          <a:xfrm>
            <a:off x="5806697" y="2356910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4" name="Google Shape;514;g1bd681ff940_0_4"/>
          <p:cNvSpPr/>
          <p:nvPr/>
        </p:nvSpPr>
        <p:spPr>
          <a:xfrm>
            <a:off x="5833987" y="2384351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7</a:t>
            </a:r>
            <a:endParaRPr sz="1407"/>
          </a:p>
        </p:txBody>
      </p:sp>
      <p:sp>
        <p:nvSpPr>
          <p:cNvPr id="515" name="Google Shape;515;g1bd681ff940_0_4"/>
          <p:cNvSpPr/>
          <p:nvPr/>
        </p:nvSpPr>
        <p:spPr>
          <a:xfrm>
            <a:off x="5247329" y="3615286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6" name="Google Shape;516;g1bd681ff940_0_4"/>
          <p:cNvSpPr/>
          <p:nvPr/>
        </p:nvSpPr>
        <p:spPr>
          <a:xfrm>
            <a:off x="5274619" y="3642727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9</a:t>
            </a:r>
            <a:endParaRPr sz="1407"/>
          </a:p>
        </p:txBody>
      </p:sp>
      <p:cxnSp>
        <p:nvCxnSpPr>
          <p:cNvPr id="517" name="Google Shape;517;g1bd681ff940_0_4"/>
          <p:cNvCxnSpPr>
            <a:endCxn id="512" idx="4"/>
          </p:cNvCxnSpPr>
          <p:nvPr/>
        </p:nvCxnSpPr>
        <p:spPr>
          <a:xfrm rot="10800000" flipH="1">
            <a:off x="2108135" y="4083576"/>
            <a:ext cx="6332" cy="1130194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g1bd681ff940_0_4"/>
          <p:cNvCxnSpPr/>
          <p:nvPr/>
        </p:nvCxnSpPr>
        <p:spPr>
          <a:xfrm rot="10800000" flipH="1">
            <a:off x="2111301" y="4075496"/>
            <a:ext cx="6332" cy="1130194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g1bd681ff940_0_4"/>
          <p:cNvCxnSpPr>
            <a:endCxn id="498" idx="2"/>
          </p:cNvCxnSpPr>
          <p:nvPr/>
        </p:nvCxnSpPr>
        <p:spPr>
          <a:xfrm rot="10800000" flipH="1">
            <a:off x="2324092" y="5464417"/>
            <a:ext cx="1248400" cy="1326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g1bd681ff940_0_4"/>
          <p:cNvCxnSpPr>
            <a:endCxn id="510" idx="2"/>
          </p:cNvCxnSpPr>
          <p:nvPr/>
        </p:nvCxnSpPr>
        <p:spPr>
          <a:xfrm>
            <a:off x="5802676" y="5453863"/>
            <a:ext cx="1264684" cy="10554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g1bd681ff940_0_4"/>
          <p:cNvCxnSpPr>
            <a:endCxn id="512" idx="5"/>
          </p:cNvCxnSpPr>
          <p:nvPr/>
        </p:nvCxnSpPr>
        <p:spPr>
          <a:xfrm rot="10800000">
            <a:off x="2287073" y="4012123"/>
            <a:ext cx="3299516" cy="1225785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2" name="Google Shape;522;g1bd681ff940_0_4"/>
          <p:cNvCxnSpPr>
            <a:endCxn id="516" idx="2"/>
          </p:cNvCxnSpPr>
          <p:nvPr/>
        </p:nvCxnSpPr>
        <p:spPr>
          <a:xfrm>
            <a:off x="4099193" y="3822449"/>
            <a:ext cx="1175426" cy="64229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3" name="Google Shape;523;g1bd681ff940_0_4"/>
          <p:cNvCxnSpPr>
            <a:endCxn id="498" idx="0"/>
          </p:cNvCxnSpPr>
          <p:nvPr/>
        </p:nvCxnSpPr>
        <p:spPr>
          <a:xfrm>
            <a:off x="3811468" y="4062228"/>
            <a:ext cx="5126" cy="115823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4" name="Google Shape;524;g1bd681ff940_0_4"/>
          <p:cNvCxnSpPr>
            <a:endCxn id="482" idx="6"/>
          </p:cNvCxnSpPr>
          <p:nvPr/>
        </p:nvCxnSpPr>
        <p:spPr>
          <a:xfrm rot="10800000">
            <a:off x="3072205" y="2159904"/>
            <a:ext cx="847043" cy="25902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5" name="Google Shape;525;g1bd681ff940_0_4"/>
          <p:cNvCxnSpPr>
            <a:stCxn id="504" idx="2"/>
            <a:endCxn id="512" idx="0"/>
          </p:cNvCxnSpPr>
          <p:nvPr/>
        </p:nvCxnSpPr>
        <p:spPr>
          <a:xfrm flipH="1">
            <a:off x="2114568" y="2632623"/>
            <a:ext cx="2021263" cy="96313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g1bd681ff940_0_4"/>
          <p:cNvCxnSpPr/>
          <p:nvPr/>
        </p:nvCxnSpPr>
        <p:spPr>
          <a:xfrm rot="10800000">
            <a:off x="6360712" y="2660340"/>
            <a:ext cx="2623149" cy="173389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7" name="Google Shape;527;g1bd681ff940_0_4"/>
          <p:cNvCxnSpPr>
            <a:endCxn id="510" idx="0"/>
          </p:cNvCxnSpPr>
          <p:nvPr/>
        </p:nvCxnSpPr>
        <p:spPr>
          <a:xfrm>
            <a:off x="7220697" y="4103238"/>
            <a:ext cx="90765" cy="111722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8" name="Google Shape;528;g1bd681ff940_0_4"/>
          <p:cNvCxnSpPr>
            <a:stCxn id="508" idx="1"/>
            <a:endCxn id="516" idx="6"/>
          </p:cNvCxnSpPr>
          <p:nvPr/>
        </p:nvCxnSpPr>
        <p:spPr>
          <a:xfrm rot="10800000">
            <a:off x="5762872" y="3886678"/>
            <a:ext cx="1233323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9" name="Google Shape;529;g1bd681ff940_0_4"/>
          <p:cNvCxnSpPr/>
          <p:nvPr/>
        </p:nvCxnSpPr>
        <p:spPr>
          <a:xfrm rot="10800000" flipH="1">
            <a:off x="2312860" y="5475649"/>
            <a:ext cx="1248400" cy="1326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1bd681ff940_0_4"/>
          <p:cNvCxnSpPr/>
          <p:nvPr/>
        </p:nvCxnSpPr>
        <p:spPr>
          <a:xfrm rot="10800000">
            <a:off x="2275841" y="4023355"/>
            <a:ext cx="3299516" cy="1225785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1" name="Google Shape;531;g1bd681ff940_0_4"/>
          <p:cNvCxnSpPr/>
          <p:nvPr/>
        </p:nvCxnSpPr>
        <p:spPr>
          <a:xfrm>
            <a:off x="3800235" y="4073461"/>
            <a:ext cx="5126" cy="115823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2" name="Google Shape;532;g1bd681ff940_0_4"/>
          <p:cNvCxnSpPr/>
          <p:nvPr/>
        </p:nvCxnSpPr>
        <p:spPr>
          <a:xfrm rot="10800000">
            <a:off x="3060973" y="2171136"/>
            <a:ext cx="847043" cy="25902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3" name="Google Shape;533;g1bd681ff940_0_4"/>
          <p:cNvCxnSpPr/>
          <p:nvPr/>
        </p:nvCxnSpPr>
        <p:spPr>
          <a:xfrm flipH="1">
            <a:off x="2103335" y="2643856"/>
            <a:ext cx="2021263" cy="96313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4" name="Google Shape;534;g1bd681ff940_0_4"/>
          <p:cNvCxnSpPr/>
          <p:nvPr/>
        </p:nvCxnSpPr>
        <p:spPr>
          <a:xfrm rot="10800000">
            <a:off x="6360712" y="2660340"/>
            <a:ext cx="2623149" cy="173389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g1bd681ff940_0_4"/>
          <p:cNvCxnSpPr/>
          <p:nvPr/>
        </p:nvCxnSpPr>
        <p:spPr>
          <a:xfrm>
            <a:off x="7209464" y="4114471"/>
            <a:ext cx="90765" cy="111722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6" name="Google Shape;536;g1bd681ff940_0_4"/>
          <p:cNvCxnSpPr/>
          <p:nvPr/>
        </p:nvCxnSpPr>
        <p:spPr>
          <a:xfrm rot="10800000">
            <a:off x="5751640" y="3897910"/>
            <a:ext cx="1233323" cy="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7" name="Google Shape;537;g1bd681ff940_0_4"/>
          <p:cNvCxnSpPr/>
          <p:nvPr/>
        </p:nvCxnSpPr>
        <p:spPr>
          <a:xfrm>
            <a:off x="4086051" y="3822449"/>
            <a:ext cx="1175426" cy="64229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8" name="Google Shape;538;g1bd681ff940_0_4"/>
          <p:cNvCxnSpPr>
            <a:stCxn id="498" idx="3"/>
            <a:endCxn id="496" idx="2"/>
          </p:cNvCxnSpPr>
          <p:nvPr/>
        </p:nvCxnSpPr>
        <p:spPr>
          <a:xfrm rot="5400000">
            <a:off x="2857254" y="4894209"/>
            <a:ext cx="44026" cy="1529441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9" name="Google Shape;539;g1bd681ff940_0_4"/>
          <p:cNvCxnSpPr>
            <a:stCxn id="498" idx="6"/>
            <a:endCxn id="502" idx="3"/>
          </p:cNvCxnSpPr>
          <p:nvPr/>
        </p:nvCxnSpPr>
        <p:spPr>
          <a:xfrm rot="10800000">
            <a:off x="4041396" y="3830038"/>
            <a:ext cx="19299" cy="1634379"/>
          </a:xfrm>
          <a:prstGeom prst="curvedConnector3">
            <a:avLst>
              <a:gd name="adj1" fmla="val -124023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0" name="Google Shape;540;g1bd681ff940_0_4"/>
          <p:cNvCxnSpPr>
            <a:stCxn id="510" idx="6"/>
            <a:endCxn id="506" idx="2"/>
          </p:cNvCxnSpPr>
          <p:nvPr/>
        </p:nvCxnSpPr>
        <p:spPr>
          <a:xfrm rot="10800000" flipH="1">
            <a:off x="7555564" y="4837804"/>
            <a:ext cx="1388619" cy="626613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1" name="Google Shape;541;g1bd681ff940_0_4"/>
          <p:cNvCxnSpPr>
            <a:stCxn id="510" idx="4"/>
            <a:endCxn id="496" idx="2"/>
          </p:cNvCxnSpPr>
          <p:nvPr/>
        </p:nvCxnSpPr>
        <p:spPr>
          <a:xfrm rot="5400000" flipH="1">
            <a:off x="4699319" y="3096225"/>
            <a:ext cx="27441" cy="5196844"/>
          </a:xfrm>
          <a:prstGeom prst="curvedConnector3">
            <a:avLst>
              <a:gd name="adj1" fmla="val -217582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2" name="Google Shape;542;g1bd681ff940_0_4"/>
          <p:cNvCxnSpPr>
            <a:stCxn id="514" idx="2"/>
            <a:endCxn id="504" idx="3"/>
          </p:cNvCxnSpPr>
          <p:nvPr/>
        </p:nvCxnSpPr>
        <p:spPr>
          <a:xfrm rot="10800000">
            <a:off x="4360633" y="2416013"/>
            <a:ext cx="1473354" cy="212288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3" name="Google Shape;543;g1bd681ff940_0_4"/>
          <p:cNvCxnSpPr>
            <a:stCxn id="512" idx="6"/>
            <a:endCxn id="502" idx="1"/>
          </p:cNvCxnSpPr>
          <p:nvPr/>
        </p:nvCxnSpPr>
        <p:spPr>
          <a:xfrm rot="10800000" flipH="1">
            <a:off x="2358569" y="3829975"/>
            <a:ext cx="1233323" cy="9649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4" name="Google Shape;544;g1bd681ff940_0_4"/>
          <p:cNvCxnSpPr>
            <a:stCxn id="512" idx="7"/>
            <a:endCxn id="504" idx="2"/>
          </p:cNvCxnSpPr>
          <p:nvPr/>
        </p:nvCxnSpPr>
        <p:spPr>
          <a:xfrm rot="16200000">
            <a:off x="2694160" y="2225434"/>
            <a:ext cx="1034604" cy="1848779"/>
          </a:xfrm>
          <a:prstGeom prst="curvedConnector3">
            <a:avLst>
              <a:gd name="adj1" fmla="val 232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5" name="Google Shape;545;g1bd681ff940_0_4"/>
          <p:cNvCxnSpPr>
            <a:stCxn id="516" idx="4"/>
            <a:endCxn id="500" idx="0"/>
          </p:cNvCxnSpPr>
          <p:nvPr/>
        </p:nvCxnSpPr>
        <p:spPr>
          <a:xfrm rot="16200000" flipH="1">
            <a:off x="4975938" y="4673412"/>
            <a:ext cx="1117228" cy="31662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6" name="Google Shape;546;g1bd681ff940_0_4"/>
          <p:cNvCxnSpPr>
            <a:stCxn id="516" idx="5"/>
            <a:endCxn id="508" idx="2"/>
          </p:cNvCxnSpPr>
          <p:nvPr/>
        </p:nvCxnSpPr>
        <p:spPr>
          <a:xfrm rot="16200000" flipH="1">
            <a:off x="6434034" y="3316470"/>
            <a:ext cx="44026" cy="1529441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g1bd681ff940_0_4"/>
          <p:cNvCxnSpPr/>
          <p:nvPr/>
        </p:nvCxnSpPr>
        <p:spPr>
          <a:xfrm>
            <a:off x="5807866" y="5469191"/>
            <a:ext cx="1264684" cy="10554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g1bd681ff940_0_4"/>
          <p:cNvCxnSpPr/>
          <p:nvPr/>
        </p:nvCxnSpPr>
        <p:spPr>
          <a:xfrm rot="5400000">
            <a:off x="2862444" y="4909537"/>
            <a:ext cx="44026" cy="1529441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9" name="Google Shape;549;g1bd681ff940_0_4"/>
          <p:cNvCxnSpPr>
            <a:cxnSpLocks/>
            <a:stCxn id="498" idx="6"/>
            <a:endCxn id="502" idx="3"/>
          </p:cNvCxnSpPr>
          <p:nvPr/>
        </p:nvCxnSpPr>
        <p:spPr>
          <a:xfrm rot="10800000">
            <a:off x="4041396" y="3830038"/>
            <a:ext cx="19299" cy="1634379"/>
          </a:xfrm>
          <a:prstGeom prst="curvedConnector3">
            <a:avLst>
              <a:gd name="adj1" fmla="val -124023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0" name="Google Shape;550;g1bd681ff940_0_4"/>
          <p:cNvCxnSpPr/>
          <p:nvPr/>
        </p:nvCxnSpPr>
        <p:spPr>
          <a:xfrm rot="10800000" flipH="1">
            <a:off x="7560753" y="4853133"/>
            <a:ext cx="1388619" cy="626613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1" name="Google Shape;551;g1bd681ff940_0_4"/>
          <p:cNvCxnSpPr/>
          <p:nvPr/>
        </p:nvCxnSpPr>
        <p:spPr>
          <a:xfrm rot="5400000" flipH="1">
            <a:off x="4704509" y="3111554"/>
            <a:ext cx="27441" cy="5196844"/>
          </a:xfrm>
          <a:prstGeom prst="curvedConnector3">
            <a:avLst>
              <a:gd name="adj1" fmla="val -21758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2" name="Google Shape;552;g1bd681ff940_0_4"/>
          <p:cNvCxnSpPr/>
          <p:nvPr/>
        </p:nvCxnSpPr>
        <p:spPr>
          <a:xfrm rot="10800000">
            <a:off x="4365823" y="2431342"/>
            <a:ext cx="1473354" cy="212288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3" name="Google Shape;553;g1bd681ff940_0_4"/>
          <p:cNvCxnSpPr/>
          <p:nvPr/>
        </p:nvCxnSpPr>
        <p:spPr>
          <a:xfrm rot="10800000" flipH="1">
            <a:off x="2363758" y="3845304"/>
            <a:ext cx="1233323" cy="9649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4" name="Google Shape;554;g1bd681ff940_0_4"/>
          <p:cNvCxnSpPr/>
          <p:nvPr/>
        </p:nvCxnSpPr>
        <p:spPr>
          <a:xfrm rot="16200000">
            <a:off x="2699349" y="2240762"/>
            <a:ext cx="1034604" cy="1848779"/>
          </a:xfrm>
          <a:prstGeom prst="curvedConnector3">
            <a:avLst>
              <a:gd name="adj1" fmla="val 2324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5" name="Google Shape;555;g1bd681ff940_0_4"/>
          <p:cNvCxnSpPr/>
          <p:nvPr/>
        </p:nvCxnSpPr>
        <p:spPr>
          <a:xfrm rot="16200000" flipH="1">
            <a:off x="6439223" y="3331798"/>
            <a:ext cx="44026" cy="1529441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6" name="Google Shape;556;g1bd681ff940_0_4"/>
          <p:cNvCxnSpPr/>
          <p:nvPr/>
        </p:nvCxnSpPr>
        <p:spPr>
          <a:xfrm rot="16200000" flipH="1">
            <a:off x="4967645" y="4658133"/>
            <a:ext cx="1117228" cy="31662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7" name="Google Shape;557;g1bd681ff940_0_4"/>
          <p:cNvSpPr txBox="1"/>
          <p:nvPr/>
        </p:nvSpPr>
        <p:spPr>
          <a:xfrm>
            <a:off x="2784377" y="5475649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58" name="Google Shape;558;g1bd681ff940_0_4"/>
          <p:cNvSpPr txBox="1"/>
          <p:nvPr/>
        </p:nvSpPr>
        <p:spPr>
          <a:xfrm>
            <a:off x="8259925" y="5302813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59" name="Google Shape;559;g1bd681ff940_0_4"/>
          <p:cNvSpPr txBox="1"/>
          <p:nvPr/>
        </p:nvSpPr>
        <p:spPr>
          <a:xfrm>
            <a:off x="4962192" y="2131090"/>
            <a:ext cx="733058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a, 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0" name="Google Shape;560;g1bd681ff940_0_4"/>
          <p:cNvSpPr txBox="1"/>
          <p:nvPr/>
        </p:nvSpPr>
        <p:spPr>
          <a:xfrm>
            <a:off x="5510428" y="4486327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1" name="Google Shape;561;g1bd681ff940_0_4"/>
          <p:cNvSpPr txBox="1"/>
          <p:nvPr/>
        </p:nvSpPr>
        <p:spPr>
          <a:xfrm>
            <a:off x="2772164" y="3730628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2" name="Google Shape;562;g1bd681ff940_0_4"/>
          <p:cNvSpPr txBox="1"/>
          <p:nvPr/>
        </p:nvSpPr>
        <p:spPr>
          <a:xfrm>
            <a:off x="4587672" y="6281054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3" name="Google Shape;563;g1bd681ff940_0_4"/>
          <p:cNvSpPr txBox="1"/>
          <p:nvPr/>
        </p:nvSpPr>
        <p:spPr>
          <a:xfrm>
            <a:off x="6176418" y="3967781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4" name="Google Shape;564;g1bd681ff940_0_4"/>
          <p:cNvSpPr txBox="1"/>
          <p:nvPr/>
        </p:nvSpPr>
        <p:spPr>
          <a:xfrm>
            <a:off x="3158897" y="2998864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5" name="Google Shape;565;g1bd681ff940_0_4"/>
          <p:cNvSpPr txBox="1"/>
          <p:nvPr/>
        </p:nvSpPr>
        <p:spPr>
          <a:xfrm>
            <a:off x="4367041" y="4303289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pic>
        <p:nvPicPr>
          <p:cNvPr id="584" name="Google Shape;584;g1bd681ff940_0_4"/>
          <p:cNvPicPr preferRelativeResize="0"/>
          <p:nvPr/>
        </p:nvPicPr>
        <p:blipFill rotWithShape="1">
          <a:blip r:embed="rId5">
            <a:alphaModFix/>
          </a:blip>
          <a:srcRect l="6230" t="8371" r="3205" b="11365"/>
          <a:stretch/>
        </p:blipFill>
        <p:spPr>
          <a:xfrm>
            <a:off x="11003289" y="1167228"/>
            <a:ext cx="408595" cy="362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1632304-3A2F-6573-6B1C-048BA1553F49}"/>
              </a:ext>
            </a:extLst>
          </p:cNvPr>
          <p:cNvSpPr/>
          <p:nvPr/>
        </p:nvSpPr>
        <p:spPr>
          <a:xfrm>
            <a:off x="2709506" y="3681635"/>
            <a:ext cx="505768" cy="487589"/>
          </a:xfrm>
          <a:custGeom>
            <a:avLst/>
            <a:gdLst>
              <a:gd name="connsiteX0" fmla="*/ 0 w 505768"/>
              <a:gd name="connsiteY0" fmla="*/ 243795 h 487589"/>
              <a:gd name="connsiteX1" fmla="*/ 252884 w 505768"/>
              <a:gd name="connsiteY1" fmla="*/ 0 h 487589"/>
              <a:gd name="connsiteX2" fmla="*/ 505768 w 505768"/>
              <a:gd name="connsiteY2" fmla="*/ 243795 h 487589"/>
              <a:gd name="connsiteX3" fmla="*/ 252884 w 505768"/>
              <a:gd name="connsiteY3" fmla="*/ 487590 h 487589"/>
              <a:gd name="connsiteX4" fmla="*/ 0 w 505768"/>
              <a:gd name="connsiteY4" fmla="*/ 243795 h 48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68" h="487589" extrusionOk="0">
                <a:moveTo>
                  <a:pt x="0" y="243795"/>
                </a:moveTo>
                <a:cubicBezTo>
                  <a:pt x="-27076" y="92450"/>
                  <a:pt x="86590" y="9995"/>
                  <a:pt x="252884" y="0"/>
                </a:cubicBezTo>
                <a:cubicBezTo>
                  <a:pt x="415030" y="4733"/>
                  <a:pt x="502064" y="109269"/>
                  <a:pt x="505768" y="243795"/>
                </a:cubicBezTo>
                <a:cubicBezTo>
                  <a:pt x="494269" y="389669"/>
                  <a:pt x="388060" y="512395"/>
                  <a:pt x="252884" y="487590"/>
                </a:cubicBezTo>
                <a:cubicBezTo>
                  <a:pt x="110722" y="486223"/>
                  <a:pt x="23951" y="389883"/>
                  <a:pt x="0" y="243795"/>
                </a:cubicBezTo>
                <a:close/>
              </a:path>
            </a:pathLst>
          </a:custGeom>
          <a:noFill/>
          <a:ln cmpd="dbl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01D82C-7E94-E2D4-7B4E-A4E5D6F6ADE9}"/>
              </a:ext>
            </a:extLst>
          </p:cNvPr>
          <p:cNvSpPr/>
          <p:nvPr/>
        </p:nvSpPr>
        <p:spPr>
          <a:xfrm>
            <a:off x="2716566" y="5407234"/>
            <a:ext cx="505768" cy="487589"/>
          </a:xfrm>
          <a:custGeom>
            <a:avLst/>
            <a:gdLst>
              <a:gd name="connsiteX0" fmla="*/ 0 w 505768"/>
              <a:gd name="connsiteY0" fmla="*/ 243795 h 487589"/>
              <a:gd name="connsiteX1" fmla="*/ 252884 w 505768"/>
              <a:gd name="connsiteY1" fmla="*/ 0 h 487589"/>
              <a:gd name="connsiteX2" fmla="*/ 505768 w 505768"/>
              <a:gd name="connsiteY2" fmla="*/ 243795 h 487589"/>
              <a:gd name="connsiteX3" fmla="*/ 252884 w 505768"/>
              <a:gd name="connsiteY3" fmla="*/ 487590 h 487589"/>
              <a:gd name="connsiteX4" fmla="*/ 0 w 505768"/>
              <a:gd name="connsiteY4" fmla="*/ 243795 h 48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68" h="487589" extrusionOk="0">
                <a:moveTo>
                  <a:pt x="0" y="243795"/>
                </a:moveTo>
                <a:cubicBezTo>
                  <a:pt x="-27076" y="92450"/>
                  <a:pt x="86590" y="9995"/>
                  <a:pt x="252884" y="0"/>
                </a:cubicBezTo>
                <a:cubicBezTo>
                  <a:pt x="415030" y="4733"/>
                  <a:pt x="502064" y="109269"/>
                  <a:pt x="505768" y="243795"/>
                </a:cubicBezTo>
                <a:cubicBezTo>
                  <a:pt x="494269" y="389669"/>
                  <a:pt x="388060" y="512395"/>
                  <a:pt x="252884" y="487590"/>
                </a:cubicBezTo>
                <a:cubicBezTo>
                  <a:pt x="110722" y="486223"/>
                  <a:pt x="23951" y="389883"/>
                  <a:pt x="0" y="243795"/>
                </a:cubicBezTo>
                <a:close/>
              </a:path>
            </a:pathLst>
          </a:custGeom>
          <a:noFill/>
          <a:ln cmpd="dbl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8CFE7-5627-738B-4C20-BB7AB98C72E8}"/>
              </a:ext>
            </a:extLst>
          </p:cNvPr>
          <p:cNvSpPr txBox="1"/>
          <p:nvPr/>
        </p:nvSpPr>
        <p:spPr>
          <a:xfrm>
            <a:off x="217756" y="6991792"/>
            <a:ext cx="1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Chen et al., </a:t>
            </a:r>
            <a:r>
              <a:rPr lang="en-GB" sz="1800" i="1" dirty="0"/>
              <a:t>Indecision and delays are the parents of failure.</a:t>
            </a:r>
            <a:r>
              <a:rPr lang="en-GB" sz="1800" dirty="0"/>
              <a:t> Acta Informatica, 2020</a:t>
            </a:r>
          </a:p>
        </p:txBody>
      </p:sp>
      <p:sp>
        <p:nvSpPr>
          <p:cNvPr id="8" name="Google Shape;312;g1bc33dc2a88_0_0">
            <a:extLst>
              <a:ext uri="{FF2B5EF4-FFF2-40B4-BE49-F238E27FC236}">
                <a16:creationId xmlns:a16="http://schemas.microsoft.com/office/drawing/2014/main" id="{5A6D2C9D-3CC1-835E-DAEF-1F3EFD63358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24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40"/>
    </mc:Choice>
    <mc:Fallback xmlns="">
      <p:transition spd="slow" advTm="74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/>
      <p:bldP spid="495" grpId="1" animBg="1"/>
      <p:bldP spid="497" grpId="0" animBg="1"/>
      <p:bldP spid="497" grpId="1" animBg="1"/>
      <p:bldP spid="499" grpId="0" animBg="1"/>
      <p:bldP spid="501" grpId="0" animBg="1"/>
      <p:bldP spid="501" grpId="1" animBg="1"/>
      <p:bldP spid="501" grpId="2" animBg="1"/>
      <p:bldP spid="503" grpId="0" animBg="1"/>
      <p:bldP spid="503" grpId="1" animBg="1"/>
      <p:bldP spid="503" grpId="2" animBg="1"/>
      <p:bldP spid="505" grpId="0" animBg="1"/>
      <p:bldP spid="507" grpId="0" animBg="1"/>
      <p:bldP spid="509" grpId="0" animBg="1"/>
      <p:bldP spid="509" grpId="1" animBg="1"/>
      <p:bldP spid="511" grpId="0" animBg="1"/>
      <p:bldP spid="511" grpId="1" animBg="1"/>
      <p:bldP spid="511" grpId="2" animBg="1"/>
      <p:bldP spid="511" grpId="3" animBg="1"/>
      <p:bldP spid="513" grpId="0" animBg="1"/>
      <p:bldP spid="515" grpId="0" animBg="1"/>
      <p:bldP spid="559" grpId="0"/>
      <p:bldP spid="2" grpId="0" animBg="1"/>
      <p:bldP spid="3" grpId="0" animBg="1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en-US" b="1" dirty="0"/>
              <a:t>Overview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9</a:t>
            </a:fld>
            <a:endParaRPr/>
          </a:p>
        </p:txBody>
      </p:sp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3963-682C-55F0-B405-FF33C759645D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/>
              <a:t>Cano Córdoba</a:t>
            </a:r>
            <a:r>
              <a:rPr lang="en-AT" sz="1800" dirty="0"/>
              <a:t> et al., </a:t>
            </a:r>
            <a:r>
              <a:rPr lang="en-AT" sz="1800" i="1" dirty="0"/>
              <a:t>Safety Shielding under Delayed Observation,</a:t>
            </a:r>
            <a:r>
              <a:rPr lang="en-AT" sz="1800" dirty="0"/>
              <a:t> ICAPS 2023</a:t>
            </a:r>
          </a:p>
        </p:txBody>
      </p:sp>
      <p:sp>
        <p:nvSpPr>
          <p:cNvPr id="3" name="Google Shape;308;g1bc33dc2a88_0_0">
            <a:extLst>
              <a:ext uri="{FF2B5EF4-FFF2-40B4-BE49-F238E27FC236}">
                <a16:creationId xmlns:a16="http://schemas.microsoft.com/office/drawing/2014/main" id="{83CD4683-1B2D-62DF-F153-AE8156362A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21" y="1633740"/>
            <a:ext cx="10239899" cy="498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Introduction</a:t>
            </a:r>
            <a:endParaRPr lang="de-AT" sz="2400" b="1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Safety</a:t>
            </a:r>
            <a:r>
              <a:rPr lang="de-AT" sz="2400" b="1" dirty="0">
                <a:solidFill>
                  <a:schemeClr val="accent3"/>
                </a:solidFill>
              </a:rPr>
              <a:t> </a:t>
            </a:r>
            <a:r>
              <a:rPr lang="de-AT" sz="2400" b="1" dirty="0" err="1">
                <a:solidFill>
                  <a:schemeClr val="accent3"/>
                </a:solidFill>
              </a:rPr>
              <a:t>shields</a:t>
            </a:r>
            <a:r>
              <a:rPr lang="de-AT" sz="2400" b="1" dirty="0">
                <a:solidFill>
                  <a:schemeClr val="accent3"/>
                </a:solidFill>
              </a:rPr>
              <a:t>: </a:t>
            </a:r>
            <a:r>
              <a:rPr lang="de-AT" sz="2400" dirty="0" err="1">
                <a:solidFill>
                  <a:schemeClr val="accent3"/>
                </a:solidFill>
              </a:rPr>
              <a:t>regular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r>
              <a:rPr lang="de-AT" sz="2400" dirty="0">
                <a:solidFill>
                  <a:schemeClr val="accent3"/>
                </a:solidFill>
              </a:rPr>
              <a:t>, </a:t>
            </a:r>
            <a:r>
              <a:rPr lang="de-AT" sz="2400" dirty="0" err="1">
                <a:solidFill>
                  <a:schemeClr val="accent3"/>
                </a:solidFill>
              </a:rPr>
              <a:t>delay</a:t>
            </a:r>
            <a:r>
              <a:rPr lang="de-AT" sz="2400" dirty="0">
                <a:solidFill>
                  <a:schemeClr val="accent3"/>
                </a:solidFill>
              </a:rPr>
              <a:t>-resilient 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>
                <a:solidFill>
                  <a:schemeClr val="tx1"/>
                </a:solidFill>
              </a:rPr>
              <a:t>Experiments: </a:t>
            </a:r>
            <a:r>
              <a:rPr lang="de-AT" sz="2400" dirty="0" err="1">
                <a:solidFill>
                  <a:schemeClr val="tx1"/>
                </a:solidFill>
              </a:rPr>
              <a:t>collision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avoidance</a:t>
            </a:r>
            <a:r>
              <a:rPr lang="de-AT" sz="2400" dirty="0">
                <a:solidFill>
                  <a:schemeClr val="tx1"/>
                </a:solidFill>
              </a:rPr>
              <a:t> in Carla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Safety</a:t>
            </a:r>
            <a:r>
              <a:rPr lang="de-AT" sz="2400" b="1" dirty="0">
                <a:solidFill>
                  <a:schemeClr val="accent3"/>
                </a:solidFill>
              </a:rPr>
              <a:t> </a:t>
            </a:r>
            <a:r>
              <a:rPr lang="de-AT" sz="2400" b="1" dirty="0" err="1">
                <a:solidFill>
                  <a:schemeClr val="accent3"/>
                </a:solidFill>
              </a:rPr>
              <a:t>shields</a:t>
            </a:r>
            <a:r>
              <a:rPr lang="de-AT" sz="2400" b="1" dirty="0">
                <a:solidFill>
                  <a:schemeClr val="accent3"/>
                </a:solidFill>
              </a:rPr>
              <a:t>: </a:t>
            </a:r>
            <a:r>
              <a:rPr lang="de-AT" sz="2400" dirty="0" err="1">
                <a:solidFill>
                  <a:schemeClr val="accent3"/>
                </a:solidFill>
              </a:rPr>
              <a:t>Maximizing</a:t>
            </a:r>
            <a:r>
              <a:rPr lang="de-AT" sz="2400" dirty="0">
                <a:solidFill>
                  <a:schemeClr val="accent3"/>
                </a:solidFill>
              </a:rPr>
              <a:t> </a:t>
            </a:r>
            <a:r>
              <a:rPr lang="de-AT" sz="2400" dirty="0" err="1">
                <a:solidFill>
                  <a:schemeClr val="accent3"/>
                </a:solidFill>
              </a:rPr>
              <a:t>delay-resilience</a:t>
            </a:r>
            <a:r>
              <a:rPr lang="de-AT" sz="2400" dirty="0">
                <a:solidFill>
                  <a:schemeClr val="accent3"/>
                </a:solidFill>
              </a:rPr>
              <a:t> in post-</a:t>
            </a:r>
            <a:r>
              <a:rPr lang="de-AT" sz="2400" dirty="0" err="1">
                <a:solidFill>
                  <a:schemeClr val="accent3"/>
                </a:solidFill>
              </a:rPr>
              <a:t>shields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>
                <a:solidFill>
                  <a:schemeClr val="accent3"/>
                </a:solidFill>
              </a:rPr>
              <a:t>Experiments: </a:t>
            </a:r>
            <a:r>
              <a:rPr lang="de-AT" sz="2400" dirty="0" err="1">
                <a:solidFill>
                  <a:schemeClr val="accent3"/>
                </a:solidFill>
              </a:rPr>
              <a:t>chase</a:t>
            </a:r>
            <a:r>
              <a:rPr lang="de-AT" sz="2400" dirty="0">
                <a:solidFill>
                  <a:schemeClr val="accent3"/>
                </a:solidFill>
              </a:rPr>
              <a:t> game in a </a:t>
            </a:r>
            <a:r>
              <a:rPr lang="de-AT" sz="2400" dirty="0" err="1">
                <a:solidFill>
                  <a:schemeClr val="accent3"/>
                </a:solidFill>
              </a:rPr>
              <a:t>gridworld</a:t>
            </a:r>
            <a:endParaRPr lang="de-AT" sz="2400" dirty="0">
              <a:solidFill>
                <a:schemeClr val="accent3"/>
              </a:solidFill>
            </a:endParaRP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b="1" dirty="0" err="1">
                <a:solidFill>
                  <a:schemeClr val="accent3"/>
                </a:solidFill>
              </a:rPr>
              <a:t>Conclusion</a:t>
            </a:r>
            <a:endParaRPr lang="de-AT" sz="2400" b="1" dirty="0">
              <a:solidFill>
                <a:schemeClr val="accent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0490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06"/>
    </mc:Choice>
    <mc:Fallback>
      <p:transition spd="slow" advTm="86106"/>
    </mc:Fallback>
  </mc:AlternateContent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7.8|3|0.5|0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2.3|4.7|26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0.8|1.8|11|1.4|13.7|5.6|1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7.8|3|0.5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4137</TotalTime>
  <Words>2210</Words>
  <Application>Microsoft Macintosh PowerPoint</Application>
  <PresentationFormat>Custom</PresentationFormat>
  <Paragraphs>548</Paragraphs>
  <Slides>27</Slides>
  <Notes>27</Notes>
  <HiddenSlides>2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Noto Sans Symbols</vt:lpstr>
      <vt:lpstr>Merriweather Sans</vt:lpstr>
      <vt:lpstr>Calibri</vt:lpstr>
      <vt:lpstr>Caveat</vt:lpstr>
      <vt:lpstr>TU Graz Standard</vt:lpstr>
      <vt:lpstr>Safety Shielding  under Delayed Observation</vt:lpstr>
      <vt:lpstr>Overview </vt:lpstr>
      <vt:lpstr>Runtime Safety Enforcement with Shields</vt:lpstr>
      <vt:lpstr>Overview </vt:lpstr>
      <vt:lpstr>Runtime Safety Enforcement with Shields</vt:lpstr>
      <vt:lpstr>Shield Synthesis  -  Safety Games</vt:lpstr>
      <vt:lpstr>Shield Synthesis -  Safety Games</vt:lpstr>
      <vt:lpstr>Shield Synthesis  -  Delayed Safety Games</vt:lpstr>
      <vt:lpstr>Overview </vt:lpstr>
      <vt:lpstr>Shielding Against Collisions with Pedestrians in Carla </vt:lpstr>
      <vt:lpstr>Shielding Against Collisions with Pedestrians in Carla </vt:lpstr>
      <vt:lpstr>Shielding Against Collisions with Pedestrians in Carla </vt:lpstr>
      <vt:lpstr>Shielding Against Collisions with Cars in Carla </vt:lpstr>
      <vt:lpstr>Shielding Against Collisions with Cars in Carla </vt:lpstr>
      <vt:lpstr>Shielding Against Collisions with Cars in Carla </vt:lpstr>
      <vt:lpstr>Shielding Against Collisions in Carla : Synthesis Times </vt:lpstr>
      <vt:lpstr>Overview </vt:lpstr>
      <vt:lpstr>Runtime Safety Enforcement with Shields</vt:lpstr>
      <vt:lpstr>Two Criteria For Post-Shields</vt:lpstr>
      <vt:lpstr>Delay-resilience vs. Robust-safety: Example </vt:lpstr>
      <vt:lpstr>Overview </vt:lpstr>
      <vt:lpstr>Safety Shields – Chase Game in a Gridworld </vt:lpstr>
      <vt:lpstr>Safety Shields – Shield Synthesis Cost </vt:lpstr>
      <vt:lpstr>Safety Shields – Gridworld Performance </vt:lpstr>
      <vt:lpstr>Contributions &amp; Future Work </vt:lpstr>
      <vt:lpstr>Delay-resilience and Robust safety can be arbitrarily different </vt:lpstr>
      <vt:lpstr>Shield Synthesis  -  Delayed Safety Games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Shielding  under Delayed Observation</dc:title>
  <dc:creator>cd@tugraz.at</dc:creator>
  <cp:lastModifiedBy>Filip Cano</cp:lastModifiedBy>
  <cp:revision>18</cp:revision>
  <dcterms:created xsi:type="dcterms:W3CDTF">2015-08-27T14:41:22Z</dcterms:created>
  <dcterms:modified xsi:type="dcterms:W3CDTF">2023-10-06T17:11:01Z</dcterms:modified>
</cp:coreProperties>
</file>